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722" r:id="rId2"/>
    <p:sldId id="696" r:id="rId3"/>
    <p:sldId id="697" r:id="rId4"/>
    <p:sldId id="664" r:id="rId5"/>
    <p:sldId id="660" r:id="rId6"/>
    <p:sldId id="661" r:id="rId7"/>
    <p:sldId id="662" r:id="rId8"/>
    <p:sldId id="533" r:id="rId9"/>
    <p:sldId id="684" r:id="rId10"/>
    <p:sldId id="685" r:id="rId11"/>
    <p:sldId id="686" r:id="rId12"/>
    <p:sldId id="698" r:id="rId13"/>
    <p:sldId id="550" r:id="rId14"/>
    <p:sldId id="551" r:id="rId15"/>
    <p:sldId id="699" r:id="rId16"/>
    <p:sldId id="700" r:id="rId17"/>
    <p:sldId id="689" r:id="rId18"/>
    <p:sldId id="663" r:id="rId19"/>
    <p:sldId id="608" r:id="rId20"/>
    <p:sldId id="609" r:id="rId21"/>
    <p:sldId id="585" r:id="rId22"/>
    <p:sldId id="586" r:id="rId23"/>
    <p:sldId id="681" r:id="rId24"/>
    <p:sldId id="682" r:id="rId25"/>
    <p:sldId id="631" r:id="rId26"/>
    <p:sldId id="701" r:id="rId27"/>
    <p:sldId id="542" r:id="rId28"/>
    <p:sldId id="545" r:id="rId29"/>
    <p:sldId id="552" r:id="rId30"/>
    <p:sldId id="541" r:id="rId31"/>
    <p:sldId id="647" r:id="rId32"/>
    <p:sldId id="666" r:id="rId33"/>
    <p:sldId id="649" r:id="rId34"/>
    <p:sldId id="667" r:id="rId35"/>
    <p:sldId id="668" r:id="rId36"/>
    <p:sldId id="670" r:id="rId37"/>
    <p:sldId id="653" r:id="rId38"/>
    <p:sldId id="671" r:id="rId39"/>
    <p:sldId id="672" r:id="rId40"/>
    <p:sldId id="673" r:id="rId41"/>
    <p:sldId id="702" r:id="rId42"/>
    <p:sldId id="657" r:id="rId43"/>
    <p:sldId id="703" r:id="rId44"/>
    <p:sldId id="547" r:id="rId45"/>
    <p:sldId id="704" r:id="rId46"/>
    <p:sldId id="635" r:id="rId47"/>
    <p:sldId id="548" r:id="rId48"/>
    <p:sldId id="676" r:id="rId49"/>
    <p:sldId id="705" r:id="rId50"/>
    <p:sldId id="677" r:id="rId51"/>
    <p:sldId id="706" r:id="rId52"/>
    <p:sldId id="707" r:id="rId53"/>
    <p:sldId id="709" r:id="rId54"/>
    <p:sldId id="711" r:id="rId55"/>
    <p:sldId id="712" r:id="rId56"/>
    <p:sldId id="713" r:id="rId57"/>
    <p:sldId id="714" r:id="rId58"/>
    <p:sldId id="715" r:id="rId59"/>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5F5F5F"/>
    <a:srgbClr val="006600"/>
    <a:srgbClr val="FF3300"/>
    <a:srgbClr val="CC0066"/>
    <a:srgbClr val="FF0000"/>
    <a:srgbClr val="660066"/>
    <a:srgbClr val="800000"/>
    <a:srgbClr val="A50021"/>
    <a:srgbClr val="045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Lst>
  </p:outlineViewPr>
  <p:notesTextViewPr>
    <p:cViewPr>
      <p:scale>
        <a:sx n="100" d="100"/>
        <a:sy n="100" d="100"/>
      </p:scale>
      <p:origin x="0" y="0"/>
    </p:cViewPr>
  </p:notesTextViewPr>
  <p:sorterViewPr>
    <p:cViewPr>
      <p:scale>
        <a:sx n="100" d="100"/>
        <a:sy n="100" d="100"/>
      </p:scale>
      <p:origin x="0" y="12252"/>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0.xml"/><Relationship Id="rId39" Type="http://schemas.openxmlformats.org/officeDocument/2006/relationships/slide" Target="slides/slide43.xml"/><Relationship Id="rId3" Type="http://schemas.openxmlformats.org/officeDocument/2006/relationships/slide" Target="slides/slide6.xml"/><Relationship Id="rId21" Type="http://schemas.openxmlformats.org/officeDocument/2006/relationships/slide" Target="slides/slide25.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7" Type="http://schemas.openxmlformats.org/officeDocument/2006/relationships/slide" Target="slides/slide10.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2" Type="http://schemas.openxmlformats.org/officeDocument/2006/relationships/slide" Target="slides/slide5.xml"/><Relationship Id="rId16" Type="http://schemas.openxmlformats.org/officeDocument/2006/relationships/slide" Target="slides/slide20.xml"/><Relationship Id="rId20" Type="http://schemas.openxmlformats.org/officeDocument/2006/relationships/slide" Target="slides/slide24.xml"/><Relationship Id="rId29" Type="http://schemas.openxmlformats.org/officeDocument/2006/relationships/slide" Target="slides/slide33.xml"/><Relationship Id="rId41" Type="http://schemas.openxmlformats.org/officeDocument/2006/relationships/slide" Target="slides/slide45.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5.xml"/><Relationship Id="rId24" Type="http://schemas.openxmlformats.org/officeDocument/2006/relationships/slide" Target="slides/slide28.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 Type="http://schemas.openxmlformats.org/officeDocument/2006/relationships/slide" Target="slides/slide8.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10" Type="http://schemas.openxmlformats.org/officeDocument/2006/relationships/slide" Target="slides/slide14.xml"/><Relationship Id="rId19" Type="http://schemas.openxmlformats.org/officeDocument/2006/relationships/slide" Target="slides/slide23.xml"/><Relationship Id="rId31" Type="http://schemas.openxmlformats.org/officeDocument/2006/relationships/slide" Target="slides/slide35.xml"/><Relationship Id="rId44" Type="http://schemas.openxmlformats.org/officeDocument/2006/relationships/slide" Target="slides/slide48.xml"/><Relationship Id="rId4" Type="http://schemas.openxmlformats.org/officeDocument/2006/relationships/slide" Target="slides/slide7.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jpe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jpeg"/><Relationship Id="rId1" Type="http://schemas.openxmlformats.org/officeDocument/2006/relationships/image" Target="../media/image17.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81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299"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74535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89038" y="703263"/>
            <a:ext cx="4625975" cy="3470275"/>
          </a:xfrm>
          <a:ln/>
        </p:spPr>
      </p:sp>
      <p:sp>
        <p:nvSpPr>
          <p:cNvPr id="185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90625" y="704850"/>
            <a:ext cx="4624388" cy="3468688"/>
          </a:xfrm>
          <a:ln/>
        </p:spPr>
      </p:sp>
      <p:sp>
        <p:nvSpPr>
          <p:cNvPr id="373763" name="Rectangle 3"/>
          <p:cNvSpPr>
            <a:spLocks noGrp="1" noChangeArrowheads="1"/>
          </p:cNvSpPr>
          <p:nvPr>
            <p:ph type="body" idx="1"/>
          </p:nvPr>
        </p:nvSpPr>
        <p:spPr>
          <a:xfrm>
            <a:off x="389114" y="4413020"/>
            <a:ext cx="6303645" cy="4179379"/>
          </a:xfrm>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9038" y="703263"/>
            <a:ext cx="4625975" cy="3470275"/>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89038" y="703263"/>
            <a:ext cx="4625975" cy="3470275"/>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9038" y="703263"/>
            <a:ext cx="4625975" cy="3470275"/>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89038" y="703263"/>
            <a:ext cx="4625975" cy="3470275"/>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xfrm>
            <a:off x="1189038" y="703263"/>
            <a:ext cx="4625975" cy="3470275"/>
          </a:xfrm>
          <a:ln/>
        </p:spPr>
      </p:sp>
      <p:sp>
        <p:nvSpPr>
          <p:cNvPr id="515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9038" y="703263"/>
            <a:ext cx="4625975"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89038" y="703263"/>
            <a:ext cx="4625975" cy="3470275"/>
          </a:xfrm>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89038" y="703263"/>
            <a:ext cx="4625975" cy="3470275"/>
          </a:xfrm>
          <a:ln/>
        </p:spPr>
      </p:sp>
      <p:sp>
        <p:nvSpPr>
          <p:cNvPr id="1351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89038" y="703263"/>
            <a:ext cx="4625975" cy="3470275"/>
          </a:xfrm>
          <a:ln/>
        </p:spPr>
      </p:sp>
      <p:sp>
        <p:nvSpPr>
          <p:cNvPr id="1361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89038" y="703263"/>
            <a:ext cx="4625975" cy="3470275"/>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89038" y="703263"/>
            <a:ext cx="4625975" cy="3470275"/>
          </a:xfrm>
          <a:ln/>
        </p:spPr>
      </p:sp>
      <p:sp>
        <p:nvSpPr>
          <p:cNvPr id="183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89038" y="703263"/>
            <a:ext cx="4625975" cy="3470275"/>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156175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37184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40981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133969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33249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4036401808"/>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7618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785636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71036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60639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435448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25486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403020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24156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a:latin typeface="Arial" charset="0"/>
              </a:rPr>
              <a:t>2-</a:t>
            </a:r>
            <a:fld id="{BD9C72E0-C824-4CAC-BAED-7E641140918E}"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9.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jpeg"/><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oleObject" Target="../embeddings/oleObject16.bin"/><Relationship Id="rId3" Type="http://schemas.openxmlformats.org/officeDocument/2006/relationships/notesSlide" Target="../notesSlides/notesSlide10.xml"/><Relationship Id="rId7" Type="http://schemas.openxmlformats.org/officeDocument/2006/relationships/image" Target="../media/image18.emf"/><Relationship Id="rId12" Type="http://schemas.openxmlformats.org/officeDocument/2006/relationships/image" Target="../media/image20.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oleObject" Target="../embeddings/oleObject15.bin"/><Relationship Id="rId5" Type="http://schemas.openxmlformats.org/officeDocument/2006/relationships/image" Target="../media/image17.emf"/><Relationship Id="rId10" Type="http://schemas.openxmlformats.org/officeDocument/2006/relationships/image" Target="../media/image19.emf"/><Relationship Id="rId4" Type="http://schemas.openxmlformats.org/officeDocument/2006/relationships/oleObject" Target="../embeddings/oleObject12.bin"/><Relationship Id="rId9" Type="http://schemas.openxmlformats.org/officeDocument/2006/relationships/oleObject" Target="../embeddings/oleObject14.bin"/><Relationship Id="rId14" Type="http://schemas.openxmlformats.org/officeDocument/2006/relationships/image" Target="../media/image2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5.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8.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8.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0" y="58674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1046049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9" descr="Recycled paper"/>
          <p:cNvGraphicFramePr>
            <a:graphicFrameLocks noChangeAspect="1"/>
          </p:cNvGraphicFramePr>
          <p:nvPr>
            <p:extLst>
              <p:ext uri="{D42A27DB-BD31-4B8C-83A1-F6EECF244321}">
                <p14:modId xmlns:p14="http://schemas.microsoft.com/office/powerpoint/2010/main" val="138393436"/>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117118" name="Slide" r:id="rId4" imgW="4546217" imgH="3409081" progId="PowerPoint.Slide.8">
                  <p:embed/>
                </p:oleObj>
              </mc:Choice>
              <mc:Fallback>
                <p:oleObj name="Slide" r:id="rId4" imgW="4546217" imgH="3409081" progId="PowerPoint.Slide.8">
                  <p:embed/>
                  <p:pic>
                    <p:nvPicPr>
                      <p:cNvPr id="0" name=""/>
                      <p:cNvPicPr>
                        <a:picLocks noChangeAspect="1" noChangeArrowheads="1"/>
                      </p:cNvPicPr>
                      <p:nvPr/>
                    </p:nvPicPr>
                    <p:blipFill>
                      <a:blip r:embed="rId5"/>
                      <a:srcRect/>
                      <a:stretch>
                        <a:fillRect/>
                      </a:stretch>
                    </p:blipFill>
                    <p:spPr bwMode="auto">
                      <a:xfrm>
                        <a:off x="762000" y="3886200"/>
                        <a:ext cx="2743200" cy="2057400"/>
                      </a:xfrm>
                      <a:prstGeom prst="rect">
                        <a:avLst/>
                      </a:prstGeom>
                      <a:blipFill dpi="0" rotWithShape="0">
                        <a:blip r:embed="rId6"/>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0"/>
          <p:cNvGraphicFramePr>
            <a:graphicFrameLocks noChangeAspect="1"/>
          </p:cNvGraphicFramePr>
          <p:nvPr>
            <p:extLst>
              <p:ext uri="{D42A27DB-BD31-4B8C-83A1-F6EECF244321}">
                <p14:modId xmlns:p14="http://schemas.microsoft.com/office/powerpoint/2010/main" val="4125826542"/>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117119" name="Slide" r:id="rId7" imgW="4570388" imgH="3427437" progId="PowerPoint.Slide.8">
                  <p:embed/>
                </p:oleObj>
              </mc:Choice>
              <mc:Fallback>
                <p:oleObj name="Slide" r:id="rId7" imgW="4570388" imgH="3427437" progId="PowerPoint.Slide.8">
                  <p:embed/>
                  <p:pic>
                    <p:nvPicPr>
                      <p:cNvPr id="0" name=""/>
                      <p:cNvPicPr>
                        <a:picLocks noChangeAspect="1" noChangeArrowheads="1"/>
                      </p:cNvPicPr>
                      <p:nvPr/>
                    </p:nvPicPr>
                    <p:blipFill>
                      <a:blip r:embed="rId8"/>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9" name="Text Box 11"/>
          <p:cNvSpPr txBox="1">
            <a:spLocks noChangeArrowheads="1"/>
          </p:cNvSpPr>
          <p:nvPr/>
        </p:nvSpPr>
        <p:spPr bwMode="auto">
          <a:xfrm>
            <a:off x="3886200" y="1371600"/>
            <a:ext cx="4800600" cy="313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CC0000"/>
              </a:buClr>
              <a:buSzPct val="80000"/>
              <a:buFont typeface="Wingdings" pitchFamily="2" charset="2"/>
              <a:buChar char="u"/>
            </a:pPr>
            <a:r>
              <a:rPr lang="en-US" altLang="en-US" sz="2100" dirty="0">
                <a:solidFill>
                  <a:srgbClr val="000000"/>
                </a:solidFill>
                <a:latin typeface="Liberation Sans" panose="020B0604020202020204" pitchFamily="34" charset="0"/>
              </a:rPr>
              <a:t>The purpose of earning </a:t>
            </a:r>
            <a:r>
              <a:rPr lang="en-US" altLang="en-US" sz="2100" b="1" dirty="0">
                <a:latin typeface="Liberation Sans" panose="020B0604020202020204" pitchFamily="34" charset="0"/>
              </a:rPr>
              <a:t>revenues</a:t>
            </a:r>
            <a:r>
              <a:rPr lang="en-US" altLang="en-US" sz="2100" dirty="0">
                <a:solidFill>
                  <a:srgbClr val="000000"/>
                </a:solidFill>
                <a:latin typeface="Liberation Sans" panose="020B0604020202020204" pitchFamily="34" charset="0"/>
              </a:rPr>
              <a:t> is to benefit the </a:t>
            </a:r>
            <a:r>
              <a:rPr lang="en-US" altLang="en-US" sz="2100" dirty="0" smtClean="0">
                <a:solidFill>
                  <a:srgbClr val="000000"/>
                </a:solidFill>
                <a:latin typeface="Liberation Sans" panose="020B0604020202020204" pitchFamily="34" charset="0"/>
              </a:rPr>
              <a:t>shareholders</a:t>
            </a:r>
            <a:r>
              <a:rPr lang="en-US" altLang="en-US" sz="2100" dirty="0">
                <a:solidFill>
                  <a:srgbClr val="000000"/>
                </a:solidFill>
                <a:latin typeface="Liberation Sans" panose="020B0604020202020204" pitchFamily="34" charset="0"/>
              </a:rPr>
              <a:t>.</a:t>
            </a:r>
          </a:p>
          <a:p>
            <a:pPr algn="l">
              <a:lnSpc>
                <a:spcPct val="120000"/>
              </a:lnSpc>
              <a:spcBef>
                <a:spcPct val="50000"/>
              </a:spcBef>
              <a:buClr>
                <a:srgbClr val="CC0000"/>
              </a:buClr>
              <a:buSzPct val="80000"/>
              <a:buFont typeface="Wingdings" pitchFamily="2" charset="2"/>
              <a:buChar char="u"/>
            </a:pPr>
            <a:r>
              <a:rPr lang="en-US" altLang="en-US" sz="2100" dirty="0">
                <a:solidFill>
                  <a:srgbClr val="000000"/>
                </a:solidFill>
                <a:latin typeface="Liberation Sans" panose="020B0604020202020204" pitchFamily="34" charset="0"/>
              </a:rPr>
              <a:t>The effect of debits and credits on revenue accounts is the </a:t>
            </a:r>
            <a:r>
              <a:rPr lang="en-US" altLang="en-US" sz="2100" b="1" dirty="0">
                <a:latin typeface="Liberation Sans" panose="020B0604020202020204" pitchFamily="34" charset="0"/>
              </a:rPr>
              <a:t>same as</a:t>
            </a:r>
            <a:r>
              <a:rPr lang="en-US" altLang="en-US" sz="2100" dirty="0">
                <a:solidFill>
                  <a:srgbClr val="000000"/>
                </a:solidFill>
                <a:latin typeface="Liberation Sans" panose="020B0604020202020204" pitchFamily="34" charset="0"/>
              </a:rPr>
              <a:t> their effect on </a:t>
            </a:r>
            <a:r>
              <a:rPr lang="en-US" altLang="en-US" sz="2100" dirty="0" smtClean="0">
                <a:solidFill>
                  <a:srgbClr val="000000"/>
                </a:solidFill>
                <a:latin typeface="Liberation Sans" panose="020B0604020202020204" pitchFamily="34" charset="0"/>
              </a:rPr>
              <a:t>equity</a:t>
            </a:r>
            <a:r>
              <a:rPr lang="en-US" altLang="en-US" sz="2100" dirty="0">
                <a:solidFill>
                  <a:srgbClr val="000000"/>
                </a:solidFill>
                <a:latin typeface="Liberation Sans" panose="020B0604020202020204" pitchFamily="34" charset="0"/>
              </a:rPr>
              <a:t>.</a:t>
            </a:r>
          </a:p>
          <a:p>
            <a:pPr algn="l">
              <a:lnSpc>
                <a:spcPct val="120000"/>
              </a:lnSpc>
              <a:spcBef>
                <a:spcPct val="50000"/>
              </a:spcBef>
              <a:buClr>
                <a:srgbClr val="CC0000"/>
              </a:buClr>
              <a:buSzPct val="80000"/>
              <a:buFont typeface="Wingdings" pitchFamily="2" charset="2"/>
              <a:buChar char="u"/>
            </a:pPr>
            <a:r>
              <a:rPr lang="en-US" altLang="en-US" sz="2100" b="1" dirty="0">
                <a:latin typeface="Liberation Sans" panose="020B0604020202020204" pitchFamily="34" charset="0"/>
              </a:rPr>
              <a:t>Expenses</a:t>
            </a:r>
            <a:r>
              <a:rPr lang="en-US" altLang="en-US" sz="2100" dirty="0">
                <a:solidFill>
                  <a:srgbClr val="000000"/>
                </a:solidFill>
                <a:latin typeface="Liberation Sans" panose="020B0604020202020204" pitchFamily="34" charset="0"/>
              </a:rPr>
              <a:t> have the opposite effect: expenses decrease </a:t>
            </a:r>
            <a:r>
              <a:rPr lang="en-US" altLang="en-US" sz="2100" dirty="0" smtClean="0">
                <a:solidFill>
                  <a:srgbClr val="000000"/>
                </a:solidFill>
                <a:latin typeface="Liberation Sans" panose="020B0604020202020204" pitchFamily="34" charset="0"/>
              </a:rPr>
              <a:t>equity</a:t>
            </a:r>
            <a:r>
              <a:rPr lang="en-US" altLang="en-US" sz="2100" dirty="0">
                <a:solidFill>
                  <a:srgbClr val="000000"/>
                </a:solidFill>
                <a:latin typeface="Liberation Sans" panose="020B0604020202020204" pitchFamily="34" charset="0"/>
              </a:rPr>
              <a:t>.</a:t>
            </a:r>
          </a:p>
        </p:txBody>
      </p:sp>
      <p:sp>
        <p:nvSpPr>
          <p:cNvPr id="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87537560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074" name="Object 2"/>
          <p:cNvGraphicFramePr>
            <a:graphicFrameLocks noChangeAspect="1"/>
          </p:cNvGraphicFramePr>
          <p:nvPr/>
        </p:nvGraphicFramePr>
        <p:xfrm>
          <a:off x="457200" y="2362200"/>
          <a:ext cx="2743200" cy="2057400"/>
        </p:xfrm>
        <a:graphic>
          <a:graphicData uri="http://schemas.openxmlformats.org/presentationml/2006/ole">
            <mc:AlternateContent xmlns:mc="http://schemas.openxmlformats.org/markup-compatibility/2006">
              <mc:Choice xmlns:v="urn:schemas-microsoft-com:vml" Requires="v">
                <p:oleObj spid="_x0000_s118707" name="Slide" r:id="rId4" imgW="4572064" imgH="3428891" progId="PowerPoint.Slide.8">
                  <p:embed/>
                </p:oleObj>
              </mc:Choice>
              <mc:Fallback>
                <p:oleObj name="Slide" r:id="rId4" imgW="4572064" imgH="342889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622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descr="Recycled paper"/>
          <p:cNvGraphicFramePr>
            <a:graphicFrameLocks noChangeAspect="1"/>
          </p:cNvGraphicFramePr>
          <p:nvPr>
            <p:extLst>
              <p:ext uri="{D42A27DB-BD31-4B8C-83A1-F6EECF244321}">
                <p14:modId xmlns:p14="http://schemas.microsoft.com/office/powerpoint/2010/main" val="2914580360"/>
              </p:ext>
            </p:extLst>
          </p:nvPr>
        </p:nvGraphicFramePr>
        <p:xfrm>
          <a:off x="1143000" y="4191000"/>
          <a:ext cx="2743200" cy="2057400"/>
        </p:xfrm>
        <a:graphic>
          <a:graphicData uri="http://schemas.openxmlformats.org/presentationml/2006/ole">
            <mc:AlternateContent xmlns:mc="http://schemas.openxmlformats.org/markup-compatibility/2006">
              <mc:Choice xmlns:v="urn:schemas-microsoft-com:vml" Requires="v">
                <p:oleObj spid="_x0000_s118708" name="Slide" r:id="rId6" imgW="4570388" imgH="3427437" progId="PowerPoint.Slide.8">
                  <p:embed/>
                </p:oleObj>
              </mc:Choice>
              <mc:Fallback>
                <p:oleObj name="Slide" r:id="rId6" imgW="4570388" imgH="3427437" progId="PowerPoint.Slide.8">
                  <p:embed/>
                  <p:pic>
                    <p:nvPicPr>
                      <p:cNvPr id="0" name=""/>
                      <p:cNvPicPr>
                        <a:picLocks noChangeAspect="1" noChangeArrowheads="1"/>
                      </p:cNvPicPr>
                      <p:nvPr/>
                    </p:nvPicPr>
                    <p:blipFill>
                      <a:blip r:embed="rId7"/>
                      <a:srcRect/>
                      <a:stretch>
                        <a:fillRect/>
                      </a:stretch>
                    </p:blipFill>
                    <p:spPr bwMode="auto">
                      <a:xfrm>
                        <a:off x="1143000" y="4191000"/>
                        <a:ext cx="2743200" cy="2057400"/>
                      </a:xfrm>
                      <a:prstGeom prst="rect">
                        <a:avLst/>
                      </a:prstGeom>
                      <a:blipFill dpi="0" rotWithShape="0">
                        <a:blip r:embed="rId8"/>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79" name="Text Box 7"/>
          <p:cNvSpPr txBox="1">
            <a:spLocks noChangeArrowheads="1"/>
          </p:cNvSpPr>
          <p:nvPr/>
        </p:nvSpPr>
        <p:spPr bwMode="auto">
          <a:xfrm>
            <a:off x="4038600" y="1100138"/>
            <a:ext cx="1600200" cy="1109662"/>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p>
            <a:pPr>
              <a:spcBef>
                <a:spcPct val="50000"/>
              </a:spcBef>
            </a:pPr>
            <a:r>
              <a:rPr lang="en-US" altLang="en-US" sz="2200" dirty="0">
                <a:latin typeface="Arial" charset="0"/>
              </a:rPr>
              <a:t>Normal Balance </a:t>
            </a:r>
            <a:r>
              <a:rPr lang="en-US" altLang="en-US" sz="2200" b="1" dirty="0">
                <a:solidFill>
                  <a:srgbClr val="800000"/>
                </a:solidFill>
                <a:latin typeface="Arial" charset="0"/>
              </a:rPr>
              <a:t>Credit</a:t>
            </a:r>
          </a:p>
        </p:txBody>
      </p:sp>
      <p:sp>
        <p:nvSpPr>
          <p:cNvPr id="131080" name="Text Box 8"/>
          <p:cNvSpPr txBox="1">
            <a:spLocks noChangeArrowheads="1"/>
          </p:cNvSpPr>
          <p:nvPr/>
        </p:nvSpPr>
        <p:spPr bwMode="auto">
          <a:xfrm>
            <a:off x="1066800" y="1066800"/>
            <a:ext cx="1600200" cy="1109663"/>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p>
            <a:pPr>
              <a:spcBef>
                <a:spcPct val="50000"/>
              </a:spcBef>
            </a:pPr>
            <a:r>
              <a:rPr lang="en-US" altLang="en-US" sz="2200" dirty="0">
                <a:latin typeface="Arial" charset="0"/>
              </a:rPr>
              <a:t>Normal Balance </a:t>
            </a:r>
            <a:r>
              <a:rPr lang="en-US" altLang="en-US" sz="2200" b="1" dirty="0">
                <a:solidFill>
                  <a:srgbClr val="800000"/>
                </a:solidFill>
                <a:latin typeface="Arial" charset="0"/>
              </a:rPr>
              <a:t>Debit</a:t>
            </a:r>
          </a:p>
        </p:txBody>
      </p:sp>
      <p:sp>
        <p:nvSpPr>
          <p:cNvPr id="131082" name="Freeform 10"/>
          <p:cNvSpPr>
            <a:spLocks/>
          </p:cNvSpPr>
          <p:nvPr/>
        </p:nvSpPr>
        <p:spPr bwMode="auto">
          <a:xfrm>
            <a:off x="1806575" y="2751138"/>
            <a:ext cx="1588" cy="1189037"/>
          </a:xfrm>
          <a:custGeom>
            <a:avLst/>
            <a:gdLst>
              <a:gd name="T0" fmla="*/ 0 w 1"/>
              <a:gd name="T1" fmla="*/ 0 h 749"/>
              <a:gd name="T2" fmla="*/ 0 w 1"/>
              <a:gd name="T3" fmla="*/ 749 h 749"/>
            </a:gdLst>
            <a:ahLst/>
            <a:cxnLst>
              <a:cxn ang="0">
                <a:pos x="T0" y="T1"/>
              </a:cxn>
              <a:cxn ang="0">
                <a:pos x="T2" y="T3"/>
              </a:cxn>
            </a:cxnLst>
            <a:rect l="0" t="0" r="r" b="b"/>
            <a:pathLst>
              <a:path w="1" h="749">
                <a:moveTo>
                  <a:pt x="0" y="0"/>
                </a:moveTo>
                <a:lnTo>
                  <a:pt x="0" y="749"/>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1083" name="Freeform 11"/>
          <p:cNvSpPr>
            <a:spLocks/>
          </p:cNvSpPr>
          <p:nvPr/>
        </p:nvSpPr>
        <p:spPr bwMode="auto">
          <a:xfrm>
            <a:off x="2487613" y="4575175"/>
            <a:ext cx="1587" cy="1181100"/>
          </a:xfrm>
          <a:custGeom>
            <a:avLst/>
            <a:gdLst>
              <a:gd name="T0" fmla="*/ 0 w 1"/>
              <a:gd name="T1" fmla="*/ 0 h 744"/>
              <a:gd name="T2" fmla="*/ 0 w 1"/>
              <a:gd name="T3" fmla="*/ 744 h 744"/>
            </a:gdLst>
            <a:ahLst/>
            <a:cxnLst>
              <a:cxn ang="0">
                <a:pos x="T0" y="T1"/>
              </a:cxn>
              <a:cxn ang="0">
                <a:pos x="T2" y="T3"/>
              </a:cxn>
            </a:cxnLst>
            <a:rect l="0" t="0" r="r" b="b"/>
            <a:pathLst>
              <a:path w="1" h="744">
                <a:moveTo>
                  <a:pt x="0" y="0"/>
                </a:moveTo>
                <a:lnTo>
                  <a:pt x="0" y="744"/>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1084" name="Freeform 12"/>
          <p:cNvSpPr>
            <a:spLocks/>
          </p:cNvSpPr>
          <p:nvPr/>
        </p:nvSpPr>
        <p:spPr bwMode="auto">
          <a:xfrm>
            <a:off x="5913438" y="2911475"/>
            <a:ext cx="1587" cy="1173163"/>
          </a:xfrm>
          <a:custGeom>
            <a:avLst/>
            <a:gdLst>
              <a:gd name="T0" fmla="*/ 0 w 1"/>
              <a:gd name="T1" fmla="*/ 0 h 739"/>
              <a:gd name="T2" fmla="*/ 0 w 1"/>
              <a:gd name="T3" fmla="*/ 739 h 739"/>
            </a:gdLst>
            <a:ahLst/>
            <a:cxnLst>
              <a:cxn ang="0">
                <a:pos x="T0" y="T1"/>
              </a:cxn>
              <a:cxn ang="0">
                <a:pos x="T2" y="T3"/>
              </a:cxn>
            </a:cxnLst>
            <a:rect l="0" t="0" r="r" b="b"/>
            <a:pathLst>
              <a:path w="1" h="739">
                <a:moveTo>
                  <a:pt x="0" y="0"/>
                </a:moveTo>
                <a:lnTo>
                  <a:pt x="0" y="739"/>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1085" name="Freeform 13"/>
          <p:cNvSpPr>
            <a:spLocks/>
          </p:cNvSpPr>
          <p:nvPr/>
        </p:nvSpPr>
        <p:spPr bwMode="auto">
          <a:xfrm>
            <a:off x="7289800" y="1076325"/>
            <a:ext cx="1588" cy="1174750"/>
          </a:xfrm>
          <a:custGeom>
            <a:avLst/>
            <a:gdLst>
              <a:gd name="T0" fmla="*/ 0 w 1"/>
              <a:gd name="T1" fmla="*/ 0 h 740"/>
              <a:gd name="T2" fmla="*/ 0 w 1"/>
              <a:gd name="T3" fmla="*/ 740 h 740"/>
            </a:gdLst>
            <a:ahLst/>
            <a:cxnLst>
              <a:cxn ang="0">
                <a:pos x="T0" y="T1"/>
              </a:cxn>
              <a:cxn ang="0">
                <a:pos x="T2" y="T3"/>
              </a:cxn>
            </a:cxnLst>
            <a:rect l="0" t="0" r="r" b="b"/>
            <a:pathLst>
              <a:path w="1" h="740">
                <a:moveTo>
                  <a:pt x="0" y="0"/>
                </a:moveTo>
                <a:lnTo>
                  <a:pt x="0" y="740"/>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1086" name="Freeform 14"/>
          <p:cNvSpPr>
            <a:spLocks/>
          </p:cNvSpPr>
          <p:nvPr/>
        </p:nvSpPr>
        <p:spPr bwMode="auto">
          <a:xfrm>
            <a:off x="7289800" y="4657725"/>
            <a:ext cx="1588" cy="1179513"/>
          </a:xfrm>
          <a:custGeom>
            <a:avLst/>
            <a:gdLst>
              <a:gd name="T0" fmla="*/ 0 w 1"/>
              <a:gd name="T1" fmla="*/ 0 h 743"/>
              <a:gd name="T2" fmla="*/ 0 w 1"/>
              <a:gd name="T3" fmla="*/ 743 h 743"/>
            </a:gdLst>
            <a:ahLst/>
            <a:cxnLst>
              <a:cxn ang="0">
                <a:pos x="T0" y="T1"/>
              </a:cxn>
              <a:cxn ang="0">
                <a:pos x="T2" y="T3"/>
              </a:cxn>
            </a:cxnLst>
            <a:rect l="0" t="0" r="r" b="b"/>
            <a:pathLst>
              <a:path w="1" h="743">
                <a:moveTo>
                  <a:pt x="0" y="0"/>
                </a:moveTo>
                <a:lnTo>
                  <a:pt x="0" y="743"/>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1089" name="Line 17"/>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graphicFrame>
        <p:nvGraphicFramePr>
          <p:cNvPr id="131076" name="Object 4"/>
          <p:cNvGraphicFramePr>
            <a:graphicFrameLocks noChangeAspect="1"/>
          </p:cNvGraphicFramePr>
          <p:nvPr/>
        </p:nvGraphicFramePr>
        <p:xfrm>
          <a:off x="5943600" y="685800"/>
          <a:ext cx="2743200" cy="2057400"/>
        </p:xfrm>
        <a:graphic>
          <a:graphicData uri="http://schemas.openxmlformats.org/presentationml/2006/ole">
            <mc:AlternateContent xmlns:mc="http://schemas.openxmlformats.org/markup-compatibility/2006">
              <mc:Choice xmlns:v="urn:schemas-microsoft-com:vml" Requires="v">
                <p:oleObj spid="_x0000_s118709" name="Slide" r:id="rId9" imgW="4572064" imgH="3428891" progId="PowerPoint.Slide.8">
                  <p:embed/>
                </p:oleObj>
              </mc:Choice>
              <mc:Fallback>
                <p:oleObj name="Slide" r:id="rId9" imgW="4572064" imgH="3428891" progId="PowerPoint.Slide.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685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7" name="Object 5"/>
          <p:cNvGraphicFramePr>
            <a:graphicFrameLocks noChangeAspect="1"/>
          </p:cNvGraphicFramePr>
          <p:nvPr>
            <p:extLst>
              <p:ext uri="{D42A27DB-BD31-4B8C-83A1-F6EECF244321}">
                <p14:modId xmlns:p14="http://schemas.microsoft.com/office/powerpoint/2010/main" val="574788739"/>
              </p:ext>
            </p:extLst>
          </p:nvPr>
        </p:nvGraphicFramePr>
        <p:xfrm>
          <a:off x="4572000" y="2514600"/>
          <a:ext cx="2743200" cy="2057400"/>
        </p:xfrm>
        <a:graphic>
          <a:graphicData uri="http://schemas.openxmlformats.org/presentationml/2006/ole">
            <mc:AlternateContent xmlns:mc="http://schemas.openxmlformats.org/markup-compatibility/2006">
              <mc:Choice xmlns:v="urn:schemas-microsoft-com:vml" Requires="v">
                <p:oleObj spid="_x0000_s118710" name="Slide" r:id="rId11" imgW="4510863" imgH="3383168" progId="PowerPoint.Slide.8">
                  <p:embed/>
                </p:oleObj>
              </mc:Choice>
              <mc:Fallback>
                <p:oleObj name="Slide" r:id="rId11" imgW="4510863" imgH="3383168" progId="PowerPoint.Slide.8">
                  <p:embed/>
                  <p:pic>
                    <p:nvPicPr>
                      <p:cNvPr id="0" name=""/>
                      <p:cNvPicPr>
                        <a:picLocks noChangeAspect="1" noChangeArrowheads="1"/>
                      </p:cNvPicPr>
                      <p:nvPr/>
                    </p:nvPicPr>
                    <p:blipFill>
                      <a:blip r:embed="rId12"/>
                      <a:srcRect/>
                      <a:stretch>
                        <a:fillRect/>
                      </a:stretch>
                    </p:blipFill>
                    <p:spPr bwMode="auto">
                      <a:xfrm>
                        <a:off x="4572000" y="25146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8" name="Object 6"/>
          <p:cNvGraphicFramePr>
            <a:graphicFrameLocks noChangeAspect="1"/>
          </p:cNvGraphicFramePr>
          <p:nvPr>
            <p:extLst>
              <p:ext uri="{D42A27DB-BD31-4B8C-83A1-F6EECF244321}">
                <p14:modId xmlns:p14="http://schemas.microsoft.com/office/powerpoint/2010/main" val="1348563291"/>
              </p:ext>
            </p:extLst>
          </p:nvPr>
        </p:nvGraphicFramePr>
        <p:xfrm>
          <a:off x="5943600" y="4267200"/>
          <a:ext cx="2743200" cy="2057400"/>
        </p:xfrm>
        <a:graphic>
          <a:graphicData uri="http://schemas.openxmlformats.org/presentationml/2006/ole">
            <mc:AlternateContent xmlns:mc="http://schemas.openxmlformats.org/markup-compatibility/2006">
              <mc:Choice xmlns:v="urn:schemas-microsoft-com:vml" Requires="v">
                <p:oleObj spid="_x0000_s118711" name="Slide" r:id="rId13" imgW="4570388" imgH="3427437" progId="PowerPoint.Slide.8">
                  <p:embed/>
                </p:oleObj>
              </mc:Choice>
              <mc:Fallback>
                <p:oleObj name="Slide" r:id="rId13" imgW="4570388" imgH="3427437" progId="PowerPoint.Slide.8">
                  <p:embed/>
                  <p:pic>
                    <p:nvPicPr>
                      <p:cNvPr id="0" name=""/>
                      <p:cNvPicPr>
                        <a:picLocks noChangeAspect="1" noChangeArrowheads="1"/>
                      </p:cNvPicPr>
                      <p:nvPr/>
                    </p:nvPicPr>
                    <p:blipFill>
                      <a:blip r:embed="rId14"/>
                      <a:srcRect/>
                      <a:stretch>
                        <a:fillRect/>
                      </a:stretch>
                    </p:blipFill>
                    <p:spPr bwMode="auto">
                      <a:xfrm>
                        <a:off x="5943600" y="4267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6"/>
          <p:cNvSpPr>
            <a:spLocks noChangeArrowheads="1"/>
          </p:cNvSpPr>
          <p:nvPr/>
        </p:nvSpPr>
        <p:spPr bwMode="auto">
          <a:xfrm>
            <a:off x="533400" y="1524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18"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7189274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5867400" y="1706254"/>
            <a:ext cx="29718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20000"/>
              </a:spcBef>
            </a:pPr>
            <a:r>
              <a:rPr lang="en-US" altLang="en-US" b="1" dirty="0">
                <a:solidFill>
                  <a:srgbClr val="CC0000"/>
                </a:solidFill>
                <a:latin typeface="Arial" charset="0"/>
              </a:rPr>
              <a:t>Income Statement</a:t>
            </a:r>
          </a:p>
        </p:txBody>
      </p:sp>
      <p:sp>
        <p:nvSpPr>
          <p:cNvPr id="132101" name="Rectangle 5"/>
          <p:cNvSpPr>
            <a:spLocks noChangeArrowheads="1"/>
          </p:cNvSpPr>
          <p:nvPr/>
        </p:nvSpPr>
        <p:spPr bwMode="auto">
          <a:xfrm>
            <a:off x="2620963" y="2239654"/>
            <a:ext cx="441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dirty="0">
                <a:solidFill>
                  <a:srgbClr val="800000"/>
                </a:solidFill>
                <a:latin typeface="Arial" charset="0"/>
              </a:rPr>
              <a:t>=</a:t>
            </a:r>
          </a:p>
        </p:txBody>
      </p:sp>
      <p:sp>
        <p:nvSpPr>
          <p:cNvPr id="132102" name="Rectangle 6"/>
          <p:cNvSpPr>
            <a:spLocks noChangeArrowheads="1"/>
          </p:cNvSpPr>
          <p:nvPr/>
        </p:nvSpPr>
        <p:spPr bwMode="auto">
          <a:xfrm>
            <a:off x="4283075" y="2225367"/>
            <a:ext cx="441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dirty="0">
                <a:solidFill>
                  <a:srgbClr val="800000"/>
                </a:solidFill>
                <a:latin typeface="Arial" charset="0"/>
              </a:rPr>
              <a:t>+</a:t>
            </a:r>
          </a:p>
        </p:txBody>
      </p:sp>
      <p:sp>
        <p:nvSpPr>
          <p:cNvPr id="132104" name="Rectangle 8"/>
          <p:cNvSpPr>
            <a:spLocks noChangeArrowheads="1"/>
          </p:cNvSpPr>
          <p:nvPr/>
        </p:nvSpPr>
        <p:spPr bwMode="auto">
          <a:xfrm>
            <a:off x="7227888" y="2223779"/>
            <a:ext cx="3921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dirty="0">
                <a:solidFill>
                  <a:srgbClr val="800000"/>
                </a:solidFill>
                <a:latin typeface="Arial" charset="0"/>
              </a:rPr>
              <a:t>-</a:t>
            </a:r>
          </a:p>
        </p:txBody>
      </p:sp>
      <p:sp>
        <p:nvSpPr>
          <p:cNvPr id="132105" name="Text Box 9"/>
          <p:cNvSpPr txBox="1">
            <a:spLocks noChangeArrowheads="1"/>
          </p:cNvSpPr>
          <p:nvPr/>
        </p:nvSpPr>
        <p:spPr bwMode="auto">
          <a:xfrm>
            <a:off x="1371600" y="2236479"/>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Arial" charset="0"/>
              </a:rPr>
              <a:t>Asset</a:t>
            </a:r>
          </a:p>
        </p:txBody>
      </p:sp>
      <p:sp>
        <p:nvSpPr>
          <p:cNvPr id="132106" name="Text Box 10"/>
          <p:cNvSpPr txBox="1">
            <a:spLocks noChangeArrowheads="1"/>
          </p:cNvSpPr>
          <p:nvPr/>
        </p:nvSpPr>
        <p:spPr bwMode="auto">
          <a:xfrm>
            <a:off x="2971800" y="2236479"/>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Arial" charset="0"/>
              </a:rPr>
              <a:t>Liability</a:t>
            </a:r>
          </a:p>
        </p:txBody>
      </p:sp>
      <p:sp>
        <p:nvSpPr>
          <p:cNvPr id="132107" name="Text Box 11"/>
          <p:cNvSpPr txBox="1">
            <a:spLocks noChangeArrowheads="1"/>
          </p:cNvSpPr>
          <p:nvPr/>
        </p:nvSpPr>
        <p:spPr bwMode="auto">
          <a:xfrm>
            <a:off x="4495800" y="2236479"/>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Arial" charset="0"/>
              </a:rPr>
              <a:t>Equity</a:t>
            </a:r>
          </a:p>
        </p:txBody>
      </p:sp>
      <p:sp>
        <p:nvSpPr>
          <p:cNvPr id="132108" name="Text Box 12"/>
          <p:cNvSpPr txBox="1">
            <a:spLocks noChangeArrowheads="1"/>
          </p:cNvSpPr>
          <p:nvPr/>
        </p:nvSpPr>
        <p:spPr bwMode="auto">
          <a:xfrm>
            <a:off x="5943600" y="2236479"/>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Arial" charset="0"/>
              </a:rPr>
              <a:t>Revenue</a:t>
            </a:r>
          </a:p>
        </p:txBody>
      </p:sp>
      <p:sp>
        <p:nvSpPr>
          <p:cNvPr id="132109" name="Text Box 13"/>
          <p:cNvSpPr txBox="1">
            <a:spLocks noChangeArrowheads="1"/>
          </p:cNvSpPr>
          <p:nvPr/>
        </p:nvSpPr>
        <p:spPr bwMode="auto">
          <a:xfrm>
            <a:off x="7391400" y="2236479"/>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Arial" charset="0"/>
              </a:rPr>
              <a:t>Expense</a:t>
            </a:r>
          </a:p>
        </p:txBody>
      </p:sp>
      <p:sp>
        <p:nvSpPr>
          <p:cNvPr id="132110" name="Text Box 14"/>
          <p:cNvSpPr txBox="1">
            <a:spLocks noChangeArrowheads="1"/>
          </p:cNvSpPr>
          <p:nvPr/>
        </p:nvSpPr>
        <p:spPr bwMode="auto">
          <a:xfrm>
            <a:off x="152400" y="3298517"/>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Arial" charset="0"/>
              </a:rPr>
              <a:t>Debit</a:t>
            </a:r>
          </a:p>
        </p:txBody>
      </p:sp>
      <p:sp>
        <p:nvSpPr>
          <p:cNvPr id="132111" name="Text Box 15"/>
          <p:cNvSpPr txBox="1">
            <a:spLocks noChangeArrowheads="1"/>
          </p:cNvSpPr>
          <p:nvPr/>
        </p:nvSpPr>
        <p:spPr bwMode="auto">
          <a:xfrm>
            <a:off x="152400" y="4841567"/>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Arial" charset="0"/>
              </a:rPr>
              <a:t>Credit</a:t>
            </a:r>
          </a:p>
        </p:txBody>
      </p:sp>
      <p:sp>
        <p:nvSpPr>
          <p:cNvPr id="132112" name="Line 16"/>
          <p:cNvSpPr>
            <a:spLocks noChangeShapeType="1"/>
          </p:cNvSpPr>
          <p:nvPr/>
        </p:nvSpPr>
        <p:spPr bwMode="auto">
          <a:xfrm>
            <a:off x="1447800" y="2693679"/>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13" name="Line 17"/>
          <p:cNvSpPr>
            <a:spLocks noChangeShapeType="1"/>
          </p:cNvSpPr>
          <p:nvPr/>
        </p:nvSpPr>
        <p:spPr bwMode="auto">
          <a:xfrm>
            <a:off x="3048000" y="2693679"/>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14" name="Line 18"/>
          <p:cNvSpPr>
            <a:spLocks noChangeShapeType="1"/>
          </p:cNvSpPr>
          <p:nvPr/>
        </p:nvSpPr>
        <p:spPr bwMode="auto">
          <a:xfrm>
            <a:off x="4572000" y="2693679"/>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15" name="Line 19"/>
          <p:cNvSpPr>
            <a:spLocks noChangeShapeType="1"/>
          </p:cNvSpPr>
          <p:nvPr/>
        </p:nvSpPr>
        <p:spPr bwMode="auto">
          <a:xfrm>
            <a:off x="6019800" y="2693679"/>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16" name="Line 20"/>
          <p:cNvSpPr>
            <a:spLocks noChangeShapeType="1"/>
          </p:cNvSpPr>
          <p:nvPr/>
        </p:nvSpPr>
        <p:spPr bwMode="auto">
          <a:xfrm>
            <a:off x="7467600" y="2693679"/>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27" name="Rectangle 31"/>
          <p:cNvSpPr>
            <a:spLocks noChangeArrowheads="1"/>
          </p:cNvSpPr>
          <p:nvPr/>
        </p:nvSpPr>
        <p:spPr bwMode="auto">
          <a:xfrm>
            <a:off x="2133600" y="1341129"/>
            <a:ext cx="312420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20000"/>
              </a:spcBef>
            </a:pPr>
            <a:r>
              <a:rPr lang="en-US" altLang="en-US" b="1" dirty="0">
                <a:solidFill>
                  <a:srgbClr val="CC0000"/>
                </a:solidFill>
                <a:latin typeface="Arial" charset="0"/>
              </a:rPr>
              <a:t>Statement of Financial Position</a:t>
            </a:r>
          </a:p>
        </p:txBody>
      </p:sp>
      <p:sp>
        <p:nvSpPr>
          <p:cNvPr id="132128" name="Line 32"/>
          <p:cNvSpPr>
            <a:spLocks noChangeShapeType="1"/>
          </p:cNvSpPr>
          <p:nvPr/>
        </p:nvSpPr>
        <p:spPr bwMode="auto">
          <a:xfrm>
            <a:off x="1447800" y="2160279"/>
            <a:ext cx="426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29" name="Line 33"/>
          <p:cNvSpPr>
            <a:spLocks noChangeShapeType="1"/>
          </p:cNvSpPr>
          <p:nvPr/>
        </p:nvSpPr>
        <p:spPr bwMode="auto">
          <a:xfrm>
            <a:off x="6019800" y="2160279"/>
            <a:ext cx="2590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Summary of Debit/Credit Rules</a:t>
            </a:r>
          </a:p>
        </p:txBody>
      </p:sp>
      <p:sp>
        <p:nvSpPr>
          <p:cNvPr id="29"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0" name="Down Arrow 29"/>
          <p:cNvSpPr/>
          <p:nvPr/>
        </p:nvSpPr>
        <p:spPr bwMode="auto">
          <a:xfrm rot="10800000">
            <a:off x="1694688" y="3139439"/>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1" name="Down Arrow 30"/>
          <p:cNvSpPr/>
          <p:nvPr/>
        </p:nvSpPr>
        <p:spPr bwMode="auto">
          <a:xfrm rot="10800000">
            <a:off x="7790688" y="3137848"/>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2" name="Down Arrow 31"/>
          <p:cNvSpPr/>
          <p:nvPr/>
        </p:nvSpPr>
        <p:spPr bwMode="auto">
          <a:xfrm>
            <a:off x="3294888" y="3151496"/>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3" name="Down Arrow 32"/>
          <p:cNvSpPr/>
          <p:nvPr/>
        </p:nvSpPr>
        <p:spPr bwMode="auto">
          <a:xfrm>
            <a:off x="4818888" y="3151496"/>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4" name="Down Arrow 33"/>
          <p:cNvSpPr/>
          <p:nvPr/>
        </p:nvSpPr>
        <p:spPr bwMode="auto">
          <a:xfrm>
            <a:off x="6419088" y="3151496"/>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5" name="Down Arrow 34"/>
          <p:cNvSpPr/>
          <p:nvPr/>
        </p:nvSpPr>
        <p:spPr bwMode="auto">
          <a:xfrm>
            <a:off x="7798648" y="4739640"/>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6" name="Down Arrow 35"/>
          <p:cNvSpPr/>
          <p:nvPr/>
        </p:nvSpPr>
        <p:spPr bwMode="auto">
          <a:xfrm>
            <a:off x="1698008" y="4724400"/>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7" name="Down Arrow 36"/>
          <p:cNvSpPr/>
          <p:nvPr/>
        </p:nvSpPr>
        <p:spPr bwMode="auto">
          <a:xfrm rot="10800000">
            <a:off x="3290249" y="4710752"/>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8" name="Down Arrow 37"/>
          <p:cNvSpPr/>
          <p:nvPr/>
        </p:nvSpPr>
        <p:spPr bwMode="auto">
          <a:xfrm rot="10800000">
            <a:off x="4854144" y="4710752"/>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9" name="Down Arrow 38"/>
          <p:cNvSpPr/>
          <p:nvPr/>
        </p:nvSpPr>
        <p:spPr bwMode="auto">
          <a:xfrm rot="10800000">
            <a:off x="6440696" y="4710752"/>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4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747380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340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chemeClr val="tx1"/>
              </a:buClr>
              <a:buFont typeface="Wingdings" pitchFamily="2" charset="2"/>
              <a:buNone/>
            </a:pPr>
            <a:r>
              <a:rPr lang="en-US" altLang="en-US" sz="2300" b="1" dirty="0">
                <a:latin typeface="Liberation Sans" panose="020B0604020202020204" pitchFamily="34" charset="0"/>
              </a:rPr>
              <a:t>Debits:</a:t>
            </a:r>
          </a:p>
          <a:p>
            <a:pPr lvl="1"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increase both assets and liabilities.</a:t>
            </a:r>
          </a:p>
          <a:p>
            <a:pPr lvl="1"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decrease both assets and liabilities.</a:t>
            </a:r>
          </a:p>
          <a:p>
            <a:pPr lvl="1"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increase assets and decrease liabilities.</a:t>
            </a:r>
          </a:p>
          <a:p>
            <a:pPr lvl="1"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decrease assets and increase liabilities.</a:t>
            </a:r>
          </a:p>
        </p:txBody>
      </p:sp>
      <p:sp>
        <p:nvSpPr>
          <p:cNvPr id="14340"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1"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solidFill>
                  <a:srgbClr val="CC0000"/>
                </a:solidFill>
                <a:latin typeface="Liberation Sans" panose="020B0604020202020204" pitchFamily="34" charset="0"/>
              </a:rPr>
              <a:t>Question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
        <p:nvSpPr>
          <p:cNvPr id="9" name="Notched Right Arrow 8"/>
          <p:cNvSpPr/>
          <p:nvPr/>
        </p:nvSpPr>
        <p:spPr bwMode="auto">
          <a:xfrm>
            <a:off x="180109" y="37338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Summary of Debit/Credit Rules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6038" rIns="182562" bIns="46038"/>
          <a:lstStyle/>
          <a:p>
            <a:pPr algn="l">
              <a:lnSpc>
                <a:spcPct val="125000"/>
              </a:lnSpc>
              <a:spcBef>
                <a:spcPts val="1200"/>
              </a:spcBef>
              <a:buClr>
                <a:schemeClr val="tx1"/>
              </a:buClr>
              <a:buFont typeface="Wingdings" pitchFamily="2" charset="2"/>
              <a:buNone/>
            </a:pPr>
            <a:r>
              <a:rPr lang="en-US" altLang="en-US" sz="2300" b="1" dirty="0">
                <a:latin typeface="Liberation Sans" panose="020B0604020202020204" pitchFamily="34" charset="0"/>
              </a:rPr>
              <a:t>Accounts that normally have debit balances are:</a:t>
            </a:r>
          </a:p>
          <a:p>
            <a:pPr marL="685800" lvl="1" indent="-455613"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assets, expenses, and revenues.</a:t>
            </a:r>
          </a:p>
          <a:p>
            <a:pPr marL="685800" lvl="1" indent="-455613"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assets, expenses, and equity.</a:t>
            </a:r>
          </a:p>
          <a:p>
            <a:pPr marL="685800" lvl="1" indent="-455613"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assets, liabilities, and dividends.</a:t>
            </a:r>
          </a:p>
          <a:p>
            <a:pPr marL="685800" lvl="1" indent="-455613"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assets, dividends, and expenses.</a:t>
            </a:r>
          </a:p>
        </p:txBody>
      </p:sp>
      <p:sp>
        <p:nvSpPr>
          <p:cNvPr id="15364"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solidFill>
                  <a:srgbClr val="CC0000"/>
                </a:solidFill>
                <a:latin typeface="Liberation Sans" panose="020B0604020202020204" pitchFamily="34" charset="0"/>
              </a:rPr>
              <a:t>Question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
        <p:nvSpPr>
          <p:cNvPr id="8" name="Notched Right Arrow 7"/>
          <p:cNvSpPr/>
          <p:nvPr/>
        </p:nvSpPr>
        <p:spPr bwMode="auto">
          <a:xfrm>
            <a:off x="180109" y="430682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Summary of Debit/Credit Rules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660066"/>
                </a:solidFill>
                <a:latin typeface="Liberation Sans" panose="020B0604020202020204" pitchFamily="34" charset="0"/>
              </a:rPr>
              <a:t>INVESTOR INSIGHT</a:t>
            </a:r>
            <a:endParaRPr lang="en-US" altLang="en-US" sz="2800" b="1" i="0" dirty="0">
              <a:solidFill>
                <a:srgbClr val="660066"/>
              </a:solidFill>
              <a:latin typeface="Liberation Sans" panose="020B0604020202020204" pitchFamily="34" charset="0"/>
            </a:endParaRPr>
          </a:p>
        </p:txBody>
      </p:sp>
      <p:sp>
        <p:nvSpPr>
          <p:cNvPr id="2" name="Rectangle 1"/>
          <p:cNvSpPr/>
          <p:nvPr/>
        </p:nvSpPr>
        <p:spPr>
          <a:xfrm>
            <a:off x="484496" y="1187644"/>
            <a:ext cx="8153400" cy="3083921"/>
          </a:xfrm>
          <a:prstGeom prst="rect">
            <a:avLst/>
          </a:prstGeom>
        </p:spPr>
        <p:txBody>
          <a:bodyPr wrap="square">
            <a:spAutoFit/>
          </a:bodyPr>
          <a:lstStyle/>
          <a:p>
            <a:pPr algn="just">
              <a:lnSpc>
                <a:spcPct val="110000"/>
              </a:lnSpc>
              <a:spcBef>
                <a:spcPts val="600"/>
              </a:spcBef>
            </a:pPr>
            <a:r>
              <a:rPr lang="en-US" sz="2200" dirty="0" smtClean="0">
                <a:latin typeface="Liberation Sans" panose="020B0604020202020204" pitchFamily="34" charset="0"/>
              </a:rPr>
              <a:t>The </a:t>
            </a:r>
            <a:r>
              <a:rPr lang="en-US" sz="2200" b="1" dirty="0" smtClean="0">
                <a:solidFill>
                  <a:srgbClr val="CC0000"/>
                </a:solidFill>
                <a:latin typeface="Liberation Sans" panose="020B0604020202020204" pitchFamily="34" charset="0"/>
              </a:rPr>
              <a:t>Brothers Elephants </a:t>
            </a:r>
            <a:r>
              <a:rPr lang="en-US" sz="2200" dirty="0" smtClean="0">
                <a:latin typeface="Liberation Sans" panose="020B0604020202020204" pitchFamily="34" charset="0"/>
              </a:rPr>
              <a:t>(TWN) baseball team probably has these major revenue and expense accounts:</a:t>
            </a:r>
          </a:p>
          <a:p>
            <a:pPr algn="just">
              <a:lnSpc>
                <a:spcPct val="110000"/>
              </a:lnSpc>
              <a:spcBef>
                <a:spcPts val="600"/>
              </a:spcBef>
              <a:tabLst>
                <a:tab pos="2401888" algn="ctr"/>
                <a:tab pos="5881688" algn="ctr"/>
              </a:tabLst>
            </a:pPr>
            <a:r>
              <a:rPr lang="en-US" sz="2200" dirty="0" smtClean="0">
                <a:latin typeface="Liberation Sans" panose="020B0604020202020204" pitchFamily="34" charset="0"/>
              </a:rPr>
              <a:t>	</a:t>
            </a:r>
            <a:r>
              <a:rPr lang="en-US" sz="2200" b="1" dirty="0" smtClean="0">
                <a:latin typeface="Liberation Sans" panose="020B0604020202020204" pitchFamily="34" charset="0"/>
              </a:rPr>
              <a:t>Revenues	 Expenses</a:t>
            </a:r>
          </a:p>
          <a:p>
            <a:pPr algn="just">
              <a:lnSpc>
                <a:spcPct val="110000"/>
              </a:lnSpc>
              <a:spcBef>
                <a:spcPts val="600"/>
              </a:spcBef>
              <a:tabLst>
                <a:tab pos="1092200" algn="l"/>
                <a:tab pos="4681538" algn="l"/>
              </a:tabLst>
            </a:pPr>
            <a:r>
              <a:rPr lang="en-US" sz="2200" dirty="0" smtClean="0">
                <a:latin typeface="Liberation Sans" panose="020B0604020202020204" pitchFamily="34" charset="0"/>
              </a:rPr>
              <a:t>	Admissions </a:t>
            </a:r>
            <a:r>
              <a:rPr lang="en-US" sz="2200" dirty="0">
                <a:latin typeface="Liberation Sans" panose="020B0604020202020204" pitchFamily="34" charset="0"/>
              </a:rPr>
              <a:t>(ticket sales) </a:t>
            </a:r>
            <a:r>
              <a:rPr lang="en-US" sz="2200" dirty="0" smtClean="0">
                <a:latin typeface="Liberation Sans" panose="020B0604020202020204" pitchFamily="34" charset="0"/>
              </a:rPr>
              <a:t>	Players</a:t>
            </a:r>
            <a:r>
              <a:rPr lang="en-US" sz="2200" dirty="0">
                <a:latin typeface="Liberation Sans" panose="020B0604020202020204" pitchFamily="34" charset="0"/>
              </a:rPr>
              <a:t>’ </a:t>
            </a:r>
            <a:r>
              <a:rPr lang="en-US" sz="2200" dirty="0" smtClean="0">
                <a:latin typeface="Liberation Sans" panose="020B0604020202020204" pitchFamily="34" charset="0"/>
              </a:rPr>
              <a:t>salaries</a:t>
            </a:r>
          </a:p>
          <a:p>
            <a:pPr algn="just">
              <a:lnSpc>
                <a:spcPct val="110000"/>
              </a:lnSpc>
              <a:spcBef>
                <a:spcPts val="600"/>
              </a:spcBef>
              <a:tabLst>
                <a:tab pos="1092200" algn="l"/>
                <a:tab pos="4681538" algn="l"/>
              </a:tabLst>
            </a:pPr>
            <a:r>
              <a:rPr lang="en-US" sz="2200" dirty="0" smtClean="0">
                <a:latin typeface="Liberation Sans" panose="020B0604020202020204" pitchFamily="34" charset="0"/>
              </a:rPr>
              <a:t>	Concessions 	Administrative salaries</a:t>
            </a:r>
          </a:p>
          <a:p>
            <a:pPr algn="just">
              <a:lnSpc>
                <a:spcPct val="110000"/>
              </a:lnSpc>
              <a:spcBef>
                <a:spcPts val="600"/>
              </a:spcBef>
              <a:tabLst>
                <a:tab pos="1092200" algn="l"/>
                <a:tab pos="4681538" algn="l"/>
              </a:tabLst>
            </a:pPr>
            <a:r>
              <a:rPr lang="en-US" sz="2200" dirty="0" smtClean="0">
                <a:latin typeface="Liberation Sans" panose="020B0604020202020204" pitchFamily="34" charset="0"/>
              </a:rPr>
              <a:t>	Television </a:t>
            </a:r>
            <a:r>
              <a:rPr lang="en-US" sz="2200" dirty="0">
                <a:latin typeface="Liberation Sans" panose="020B0604020202020204" pitchFamily="34" charset="0"/>
              </a:rPr>
              <a:t>and radio </a:t>
            </a:r>
            <a:r>
              <a:rPr lang="en-US" sz="2200" dirty="0" smtClean="0">
                <a:latin typeface="Liberation Sans" panose="020B0604020202020204" pitchFamily="34" charset="0"/>
              </a:rPr>
              <a:t>	Travel</a:t>
            </a:r>
          </a:p>
          <a:p>
            <a:pPr algn="just">
              <a:lnSpc>
                <a:spcPct val="110000"/>
              </a:lnSpc>
              <a:spcBef>
                <a:spcPts val="600"/>
              </a:spcBef>
              <a:tabLst>
                <a:tab pos="1092200" algn="l"/>
                <a:tab pos="4681538" algn="l"/>
              </a:tabLst>
            </a:pPr>
            <a:r>
              <a:rPr lang="en-US" sz="2200" dirty="0" smtClean="0">
                <a:latin typeface="Liberation Sans" panose="020B0604020202020204" pitchFamily="34" charset="0"/>
              </a:rPr>
              <a:t>	Advertising 	Stadium </a:t>
            </a:r>
            <a:r>
              <a:rPr lang="en-US" sz="2200" dirty="0">
                <a:latin typeface="Liberation Sans" panose="020B0604020202020204" pitchFamily="34" charset="0"/>
              </a:rPr>
              <a:t>maintenance</a:t>
            </a:r>
          </a:p>
        </p:txBody>
      </p:sp>
      <p:sp>
        <p:nvSpPr>
          <p:cNvPr id="4" name="Rectangle 3"/>
          <p:cNvSpPr>
            <a:spLocks noChangeArrowheads="1"/>
          </p:cNvSpPr>
          <p:nvPr/>
        </p:nvSpPr>
        <p:spPr bwMode="auto">
          <a:xfrm>
            <a:off x="4218296" y="465468"/>
            <a:ext cx="3276600" cy="560388"/>
          </a:xfrm>
          <a:prstGeom prst="rect">
            <a:avLst/>
          </a:prstGeom>
          <a:noFill/>
          <a:ln>
            <a:noFill/>
          </a:ln>
          <a:effectLst/>
        </p:spPr>
        <p:txBody>
          <a:bodyPr lIns="90488" tIns="44450" rIns="90488" bIns="44450" anchor="ctr" anchorCtr="0"/>
          <a:lstStyle/>
          <a:p>
            <a:pPr marL="53975" algn="l"/>
            <a:r>
              <a:rPr lang="en-US" altLang="en-US" b="1" i="0" dirty="0" smtClean="0">
                <a:latin typeface="Liberation Sans" panose="020B0604020202020204" pitchFamily="34" charset="0"/>
              </a:rPr>
              <a:t>Keeping Score</a:t>
            </a:r>
            <a:endParaRPr lang="en-US" altLang="en-US" b="1" i="0" dirty="0">
              <a:latin typeface="Liberation Sans" panose="020B0604020202020204" pitchFamily="34" charset="0"/>
            </a:endParaRPr>
          </a:p>
        </p:txBody>
      </p:sp>
      <p:cxnSp>
        <p:nvCxnSpPr>
          <p:cNvPr id="6" name="Straight Connector 5"/>
          <p:cNvCxnSpPr/>
          <p:nvPr/>
        </p:nvCxnSpPr>
        <p:spPr bwMode="auto">
          <a:xfrm>
            <a:off x="1676400" y="2424752"/>
            <a:ext cx="2999096"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5258213" y="2436668"/>
            <a:ext cx="2563091"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a:xfrm>
            <a:off x="484496" y="4419600"/>
            <a:ext cx="8153400" cy="1311128"/>
          </a:xfrm>
          <a:prstGeom prst="rect">
            <a:avLst/>
          </a:prstGeom>
        </p:spPr>
        <p:txBody>
          <a:bodyPr wrap="square">
            <a:spAutoFit/>
          </a:bodyPr>
          <a:lstStyle/>
          <a:p>
            <a:pPr algn="just">
              <a:lnSpc>
                <a:spcPct val="120000"/>
              </a:lnSpc>
              <a:spcBef>
                <a:spcPts val="600"/>
              </a:spcBef>
            </a:pPr>
            <a:r>
              <a:rPr lang="en-US" sz="2200" dirty="0">
                <a:latin typeface="Liberation Sans" panose="020B0604020202020204" pitchFamily="34" charset="0"/>
              </a:rPr>
              <a:t>Do you think that the </a:t>
            </a:r>
            <a:r>
              <a:rPr lang="en-US" sz="2200" b="1" dirty="0">
                <a:solidFill>
                  <a:srgbClr val="CC0000"/>
                </a:solidFill>
                <a:latin typeface="Liberation Sans" panose="020B0604020202020204" pitchFamily="34" charset="0"/>
              </a:rPr>
              <a:t>Manchester United </a:t>
            </a:r>
            <a:r>
              <a:rPr lang="en-US" sz="2200" dirty="0">
                <a:latin typeface="Liberation Sans" panose="020B0604020202020204" pitchFamily="34" charset="0"/>
              </a:rPr>
              <a:t>(GBR) football (soccer) club would </a:t>
            </a:r>
            <a:r>
              <a:rPr lang="en-US" sz="2200" dirty="0" smtClean="0">
                <a:latin typeface="Liberation Sans" panose="020B0604020202020204" pitchFamily="34" charset="0"/>
              </a:rPr>
              <a:t>be likely </a:t>
            </a:r>
            <a:r>
              <a:rPr lang="en-US" sz="2200" dirty="0">
                <a:latin typeface="Liberation Sans" panose="020B0604020202020204" pitchFamily="34" charset="0"/>
              </a:rPr>
              <a:t>to have the same major revenue and expense accounts as Brother Elephants?</a:t>
            </a:r>
          </a:p>
        </p:txBody>
      </p:sp>
      <p:sp>
        <p:nvSpPr>
          <p:cNvPr id="9" name="Rectangle 8"/>
          <p:cNvSpPr/>
          <p:nvPr/>
        </p:nvSpPr>
        <p:spPr bwMode="auto">
          <a:xfrm>
            <a:off x="332096" y="353704"/>
            <a:ext cx="8458200" cy="544545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804848"/>
            <a:ext cx="8476488" cy="161358"/>
          </a:xfrm>
          <a:prstGeom prst="rect">
            <a:avLst/>
          </a:prstGeom>
          <a:solidFill>
            <a:srgbClr val="660066"/>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4476359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39" y="367352"/>
            <a:ext cx="8208963" cy="605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5143500" y="313068"/>
            <a:ext cx="30861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Equity Relationships</a:t>
            </a:r>
            <a:endParaRPr lang="en-US" altLang="en-US" sz="3200" b="1" dirty="0">
              <a:solidFill>
                <a:srgbClr val="CC0000"/>
              </a:solidFill>
              <a:latin typeface="Liberation Sans" panose="020B0604020202020204" pitchFamily="34" charset="0"/>
            </a:endParaRPr>
          </a:p>
        </p:txBody>
      </p:sp>
      <p:sp>
        <p:nvSpPr>
          <p:cNvPr id="2" name="Rectangle 1"/>
          <p:cNvSpPr/>
          <p:nvPr/>
        </p:nvSpPr>
        <p:spPr>
          <a:xfrm>
            <a:off x="5873087" y="5715000"/>
            <a:ext cx="1905000" cy="461665"/>
          </a:xfrm>
          <a:prstGeom prst="rect">
            <a:avLst/>
          </a:prstGeom>
        </p:spPr>
        <p:txBody>
          <a:bodyPr wrap="square">
            <a:spAutoFit/>
          </a:bodyPr>
          <a:lstStyle/>
          <a:p>
            <a:pPr algn="l"/>
            <a:r>
              <a:rPr lang="en-US" sz="1200" b="1" dirty="0" smtClean="0">
                <a:latin typeface="Liberation Sans" panose="020B0604020202020204" pitchFamily="34" charset="0"/>
              </a:rPr>
              <a:t>Illustration 2-11</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Equity relationships</a:t>
            </a:r>
            <a:endParaRPr lang="en-US" sz="1200" dirty="0">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45175743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4" name="Rectangle 4"/>
          <p:cNvSpPr>
            <a:spLocks noChangeArrowheads="1"/>
          </p:cNvSpPr>
          <p:nvPr/>
        </p:nvSpPr>
        <p:spPr bwMode="auto">
          <a:xfrm>
            <a:off x="533400" y="1295400"/>
            <a:ext cx="82296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10287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54305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1455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68605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25000"/>
              </a:spcBef>
              <a:spcAft>
                <a:spcPct val="50000"/>
              </a:spcAft>
              <a:buClr>
                <a:srgbClr val="800000"/>
              </a:buClr>
              <a:buSzPct val="80000"/>
              <a:buFont typeface="Wingdings" pitchFamily="2" charset="2"/>
              <a:buNone/>
            </a:pPr>
            <a:r>
              <a:rPr lang="en-US" altLang="en-US" sz="2300" dirty="0">
                <a:solidFill>
                  <a:srgbClr val="000000"/>
                </a:solidFill>
                <a:latin typeface="Liberation Sans" panose="020B0604020202020204" pitchFamily="34" charset="0"/>
              </a:rPr>
              <a:t>Relationship among the assets, </a:t>
            </a:r>
            <a:r>
              <a:rPr lang="en-US" altLang="en-US" sz="2300" dirty="0" smtClean="0">
                <a:solidFill>
                  <a:srgbClr val="000000"/>
                </a:solidFill>
                <a:latin typeface="Liberation Sans" panose="020B0604020202020204" pitchFamily="34" charset="0"/>
              </a:rPr>
              <a:t>liabilities, </a:t>
            </a:r>
            <a:r>
              <a:rPr lang="en-US" altLang="en-US" sz="2300" dirty="0">
                <a:solidFill>
                  <a:srgbClr val="000000"/>
                </a:solidFill>
                <a:latin typeface="Liberation Sans" panose="020B0604020202020204" pitchFamily="34" charset="0"/>
              </a:rPr>
              <a:t>and </a:t>
            </a:r>
            <a:r>
              <a:rPr lang="en-US" altLang="en-US" sz="2300" dirty="0" smtClean="0">
                <a:solidFill>
                  <a:srgbClr val="000000"/>
                </a:solidFill>
                <a:latin typeface="Liberation Sans" panose="020B0604020202020204" pitchFamily="34" charset="0"/>
              </a:rPr>
              <a:t>equity </a:t>
            </a:r>
            <a:r>
              <a:rPr lang="en-US" altLang="en-US" sz="2300" dirty="0">
                <a:solidFill>
                  <a:srgbClr val="000000"/>
                </a:solidFill>
                <a:latin typeface="Liberation Sans" panose="020B0604020202020204" pitchFamily="34" charset="0"/>
              </a:rPr>
              <a:t>of a business:  </a:t>
            </a:r>
          </a:p>
        </p:txBody>
      </p:sp>
      <p:sp>
        <p:nvSpPr>
          <p:cNvPr id="522245" name="Rectangle 5"/>
          <p:cNvSpPr>
            <a:spLocks noChangeArrowheads="1"/>
          </p:cNvSpPr>
          <p:nvPr/>
        </p:nvSpPr>
        <p:spPr bwMode="auto">
          <a:xfrm>
            <a:off x="533400" y="4876800"/>
            <a:ext cx="79248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543050" indent="-457200">
              <a:defRPr sz="2400">
                <a:solidFill>
                  <a:schemeClr val="tx1"/>
                </a:solidFill>
                <a:latin typeface="Comic Sans MS" pitchFamily="66" charset="0"/>
              </a:defRPr>
            </a:lvl3pPr>
            <a:lvl4pPr marL="2114550" indent="-457200">
              <a:defRPr sz="2400">
                <a:solidFill>
                  <a:schemeClr val="tx1"/>
                </a:solidFill>
                <a:latin typeface="Comic Sans MS" pitchFamily="66" charset="0"/>
              </a:defRPr>
            </a:lvl4pPr>
            <a:lvl5pPr marL="2686050" indent="-457200">
              <a:defRPr sz="2400">
                <a:solidFill>
                  <a:schemeClr val="tx1"/>
                </a:solidFill>
                <a:latin typeface="Comic Sans MS" pitchFamily="66" charset="0"/>
              </a:defRPr>
            </a:lvl5pPr>
            <a:lvl6pPr marL="3143250" indent="-457200" algn="ctr" eaLnBrk="0" fontAlgn="base" hangingPunct="0">
              <a:spcBef>
                <a:spcPct val="0"/>
              </a:spcBef>
              <a:spcAft>
                <a:spcPct val="0"/>
              </a:spcAft>
              <a:defRPr sz="2400">
                <a:solidFill>
                  <a:schemeClr val="tx1"/>
                </a:solidFill>
                <a:latin typeface="Comic Sans MS" pitchFamily="66" charset="0"/>
              </a:defRPr>
            </a:lvl6pPr>
            <a:lvl7pPr marL="3600450" indent="-457200" algn="ctr" eaLnBrk="0" fontAlgn="base" hangingPunct="0">
              <a:spcBef>
                <a:spcPct val="0"/>
              </a:spcBef>
              <a:spcAft>
                <a:spcPct val="0"/>
              </a:spcAft>
              <a:defRPr sz="2400">
                <a:solidFill>
                  <a:schemeClr val="tx1"/>
                </a:solidFill>
                <a:latin typeface="Comic Sans MS" pitchFamily="66" charset="0"/>
              </a:defRPr>
            </a:lvl7pPr>
            <a:lvl8pPr marL="4057650" indent="-457200" algn="ctr" eaLnBrk="0" fontAlgn="base" hangingPunct="0">
              <a:spcBef>
                <a:spcPct val="0"/>
              </a:spcBef>
              <a:spcAft>
                <a:spcPct val="0"/>
              </a:spcAft>
              <a:defRPr sz="2400">
                <a:solidFill>
                  <a:schemeClr val="tx1"/>
                </a:solidFill>
                <a:latin typeface="Comic Sans MS" pitchFamily="66" charset="0"/>
              </a:defRPr>
            </a:lvl8pPr>
            <a:lvl9pPr marL="4514850"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25000"/>
              </a:spcBef>
              <a:spcAft>
                <a:spcPct val="50000"/>
              </a:spcAft>
              <a:buClr>
                <a:srgbClr val="800000"/>
              </a:buClr>
              <a:buSzPct val="80000"/>
              <a:buFont typeface="Wingdings" pitchFamily="2" charset="2"/>
              <a:buNone/>
            </a:pPr>
            <a:r>
              <a:rPr lang="en-US" altLang="en-US" sz="2300" dirty="0">
                <a:latin typeface="Liberation Sans" panose="020B0604020202020204" pitchFamily="34" charset="0"/>
              </a:rPr>
              <a:t>The equation must be in balance after every transaction.  </a:t>
            </a:r>
            <a:r>
              <a:rPr lang="en-US" altLang="en-US" sz="2300" dirty="0" smtClean="0">
                <a:latin typeface="Liberation Sans" panose="020B0604020202020204" pitchFamily="34" charset="0"/>
              </a:rPr>
              <a:t>Total </a:t>
            </a:r>
            <a:r>
              <a:rPr lang="en-US" altLang="en-US" sz="2300" b="1" dirty="0" smtClean="0">
                <a:latin typeface="Liberation Sans" panose="020B0604020202020204" pitchFamily="34" charset="0"/>
              </a:rPr>
              <a:t>Debits</a:t>
            </a:r>
            <a:r>
              <a:rPr lang="en-US" altLang="en-US" sz="2300" dirty="0" smtClean="0">
                <a:latin typeface="Liberation Sans" panose="020B0604020202020204" pitchFamily="34" charset="0"/>
              </a:rPr>
              <a:t> must equal total </a:t>
            </a:r>
            <a:r>
              <a:rPr lang="en-US" altLang="en-US" sz="2300" b="1" dirty="0" smtClean="0">
                <a:latin typeface="Liberation Sans" panose="020B0604020202020204" pitchFamily="34" charset="0"/>
              </a:rPr>
              <a:t>Credits</a:t>
            </a:r>
            <a:r>
              <a:rPr lang="en-US" altLang="en-US" sz="2300" dirty="0" smtClean="0">
                <a:latin typeface="Liberation Sans" panose="020B0604020202020204" pitchFamily="34" charset="0"/>
              </a:rPr>
              <a:t>.</a:t>
            </a:r>
            <a:endParaRPr lang="en-US" altLang="en-US" sz="2300" dirty="0">
              <a:latin typeface="Liberation Sans" panose="020B0604020202020204" pitchFamily="34" charset="0"/>
            </a:endParaRPr>
          </a:p>
        </p:txBody>
      </p:sp>
      <p:sp>
        <p:nvSpPr>
          <p:cNvPr id="1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Summary of </a:t>
            </a:r>
            <a:r>
              <a:rPr lang="en-US" altLang="en-US" sz="3200" b="1" dirty="0" smtClean="0">
                <a:solidFill>
                  <a:srgbClr val="CC0000"/>
                </a:solidFill>
                <a:latin typeface="Liberation Sans" panose="020B0604020202020204" pitchFamily="34" charset="0"/>
              </a:rPr>
              <a:t>Debit/Credit </a:t>
            </a:r>
            <a:r>
              <a:rPr lang="en-US" altLang="en-US" sz="3200" b="1" dirty="0">
                <a:solidFill>
                  <a:srgbClr val="CC0000"/>
                </a:solidFill>
                <a:latin typeface="Liberation Sans" panose="020B0604020202020204" pitchFamily="34" charset="0"/>
              </a:rPr>
              <a:t>Rules</a:t>
            </a:r>
          </a:p>
        </p:txBody>
      </p:sp>
      <p:sp>
        <p:nvSpPr>
          <p:cNvPr id="19" name="Line 1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pic>
        <p:nvPicPr>
          <p:cNvPr id="21"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78100"/>
            <a:ext cx="8534400" cy="189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25" name="Text Box 5"/>
          <p:cNvSpPr txBox="1">
            <a:spLocks noChangeArrowheads="1"/>
          </p:cNvSpPr>
          <p:nvPr/>
        </p:nvSpPr>
        <p:spPr bwMode="auto">
          <a:xfrm>
            <a:off x="6705600" y="2209800"/>
            <a:ext cx="22098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2-12</a:t>
            </a:r>
          </a:p>
          <a:p>
            <a:pPr algn="l"/>
            <a:r>
              <a:rPr lang="en-US" altLang="en-US" sz="1200" dirty="0" smtClean="0">
                <a:latin typeface="Liberation Sans" panose="020B0604020202020204" pitchFamily="34" charset="0"/>
              </a:rPr>
              <a:t>Summary of debit/credit rules</a:t>
            </a:r>
            <a:endParaRPr lang="en-US" altLang="en-US" sz="1200" dirty="0">
              <a:latin typeface="Liberation Sans" panose="020B0604020202020204" pitchFamily="34" charset="0"/>
            </a:endParaRPr>
          </a:p>
        </p:txBody>
      </p:sp>
    </p:spTree>
    <p:extLst>
      <p:ext uri="{BB962C8B-B14F-4D97-AF65-F5344CB8AC3E}">
        <p14:creationId xmlns:p14="http://schemas.microsoft.com/office/powerpoint/2010/main" val="298356229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18"/>
          <p:cNvSpPr>
            <a:spLocks noChangeArrowheads="1"/>
          </p:cNvSpPr>
          <p:nvPr/>
        </p:nvSpPr>
        <p:spPr bwMode="auto">
          <a:xfrm>
            <a:off x="685800" y="1268104"/>
            <a:ext cx="8058150" cy="317009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pPr>
            <a:r>
              <a:rPr lang="en-US" sz="2000" dirty="0" smtClean="0">
                <a:latin typeface="Liberation Sans" panose="020B0604020202020204" pitchFamily="34" charset="0"/>
              </a:rPr>
              <a:t>Kate </a:t>
            </a:r>
            <a:r>
              <a:rPr lang="en-US" sz="2000" dirty="0">
                <a:latin typeface="Liberation Sans" panose="020B0604020202020204" pitchFamily="34" charset="0"/>
              </a:rPr>
              <a:t>Browne, president of Hair It </a:t>
            </a:r>
            <a:r>
              <a:rPr lang="en-US" sz="2000" dirty="0" smtClean="0">
                <a:latin typeface="Liberation Sans" panose="020B0604020202020204" pitchFamily="34" charset="0"/>
              </a:rPr>
              <a:t>Is Company SA, </a:t>
            </a:r>
            <a:r>
              <a:rPr lang="en-US" sz="2000" dirty="0">
                <a:latin typeface="Liberation Sans" panose="020B0604020202020204" pitchFamily="34" charset="0"/>
              </a:rPr>
              <a:t>has just rented space in a shopping mall </a:t>
            </a:r>
            <a:r>
              <a:rPr lang="en-US" sz="2000" dirty="0" smtClean="0">
                <a:latin typeface="Liberation Sans" panose="020B0604020202020204" pitchFamily="34" charset="0"/>
              </a:rPr>
              <a:t>in which </a:t>
            </a:r>
            <a:r>
              <a:rPr lang="en-US" sz="2000" dirty="0">
                <a:latin typeface="Liberation Sans" panose="020B0604020202020204" pitchFamily="34" charset="0"/>
              </a:rPr>
              <a:t>she will open and operate a beauty salon. A friend has advised Kate to set up </a:t>
            </a:r>
            <a:r>
              <a:rPr lang="en-US" sz="2000" dirty="0" smtClean="0">
                <a:latin typeface="Liberation Sans" panose="020B0604020202020204" pitchFamily="34" charset="0"/>
              </a:rPr>
              <a:t>a double-entry </a:t>
            </a:r>
            <a:r>
              <a:rPr lang="en-US" sz="2000" dirty="0">
                <a:latin typeface="Liberation Sans" panose="020B0604020202020204" pitchFamily="34" charset="0"/>
              </a:rPr>
              <a:t>set of accounting records in which to record all of her business transactions</a:t>
            </a:r>
            <a:r>
              <a:rPr lang="en-US" sz="2000" dirty="0" smtClean="0">
                <a:latin typeface="Liberation Sans" panose="020B0604020202020204" pitchFamily="34" charset="0"/>
              </a:rPr>
              <a:t>. </a:t>
            </a:r>
          </a:p>
          <a:p>
            <a:pPr indent="457200" algn="l">
              <a:lnSpc>
                <a:spcPct val="125000"/>
              </a:lnSpc>
            </a:pPr>
            <a:r>
              <a:rPr lang="en-US" sz="2000" dirty="0" smtClean="0">
                <a:latin typeface="Liberation Sans" panose="020B0604020202020204" pitchFamily="34" charset="0"/>
              </a:rPr>
              <a:t>Identify </a:t>
            </a:r>
            <a:r>
              <a:rPr lang="en-US" sz="2000" dirty="0">
                <a:latin typeface="Liberation Sans" panose="020B0604020202020204" pitchFamily="34" charset="0"/>
              </a:rPr>
              <a:t>the balance sheet accounts that Hair It </a:t>
            </a:r>
            <a:r>
              <a:rPr lang="en-US" sz="2000" dirty="0" smtClean="0">
                <a:latin typeface="Liberation Sans" panose="020B0604020202020204" pitchFamily="34" charset="0"/>
              </a:rPr>
              <a:t>Is Company </a:t>
            </a:r>
            <a:r>
              <a:rPr lang="en-US" sz="2000" dirty="0">
                <a:latin typeface="Liberation Sans" panose="020B0604020202020204" pitchFamily="34" charset="0"/>
              </a:rPr>
              <a:t>will likely use to record </a:t>
            </a:r>
            <a:r>
              <a:rPr lang="en-US" sz="2000" dirty="0" smtClean="0">
                <a:latin typeface="Liberation Sans" panose="020B0604020202020204" pitchFamily="34" charset="0"/>
              </a:rPr>
              <a:t>the transactions </a:t>
            </a:r>
            <a:r>
              <a:rPr lang="en-US" sz="2000" dirty="0">
                <a:latin typeface="Liberation Sans" panose="020B0604020202020204" pitchFamily="34" charset="0"/>
              </a:rPr>
              <a:t>needed to establish and open the business. Also, indicate whether the </a:t>
            </a:r>
            <a:r>
              <a:rPr lang="en-US" sz="2000" dirty="0" smtClean="0">
                <a:latin typeface="Liberation Sans" panose="020B0604020202020204" pitchFamily="34" charset="0"/>
              </a:rPr>
              <a:t>normal balance </a:t>
            </a:r>
            <a:r>
              <a:rPr lang="en-US" sz="2000" dirty="0">
                <a:latin typeface="Liberation Sans" panose="020B0604020202020204" pitchFamily="34" charset="0"/>
              </a:rPr>
              <a:t>of each account is a debit or a credit.</a:t>
            </a:r>
            <a:endParaRPr lang="en-US" altLang="en-US" sz="2000" dirty="0">
              <a:latin typeface="Liberation Sans" panose="020B0604020202020204" pitchFamily="34" charset="0"/>
            </a:endParaRPr>
          </a:p>
        </p:txBody>
      </p:sp>
      <p:sp>
        <p:nvSpPr>
          <p:cNvPr id="18" name="Rectangle 21"/>
          <p:cNvSpPr>
            <a:spLocks noChangeArrowheads="1"/>
          </p:cNvSpPr>
          <p:nvPr/>
        </p:nvSpPr>
        <p:spPr bwMode="auto">
          <a:xfrm>
            <a:off x="381000" y="443820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Liberation Sans" panose="020B0604020202020204" pitchFamily="34" charset="0"/>
              </a:rPr>
              <a:t>Assets</a:t>
            </a:r>
          </a:p>
        </p:txBody>
      </p:sp>
      <p:sp>
        <p:nvSpPr>
          <p:cNvPr id="19" name="Rectangle 22"/>
          <p:cNvSpPr>
            <a:spLocks noChangeArrowheads="1"/>
          </p:cNvSpPr>
          <p:nvPr/>
        </p:nvSpPr>
        <p:spPr bwMode="auto">
          <a:xfrm>
            <a:off x="381000" y="4971603"/>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Liberation Sans" panose="020B0604020202020204" pitchFamily="34" charset="0"/>
              </a:rPr>
              <a:t>Cash (debit)</a:t>
            </a:r>
          </a:p>
          <a:p>
            <a:pPr>
              <a:spcBef>
                <a:spcPct val="40000"/>
              </a:spcBef>
            </a:pPr>
            <a:r>
              <a:rPr lang="en-US" altLang="en-US" sz="1900" dirty="0">
                <a:latin typeface="Liberation Sans" panose="020B0604020202020204" pitchFamily="34" charset="0"/>
              </a:rPr>
              <a:t>Supplies (debit)</a:t>
            </a:r>
          </a:p>
          <a:p>
            <a:pPr>
              <a:spcBef>
                <a:spcPct val="40000"/>
              </a:spcBef>
            </a:pPr>
            <a:r>
              <a:rPr lang="en-US" altLang="en-US" sz="1900" dirty="0">
                <a:latin typeface="Liberation Sans" panose="020B0604020202020204" pitchFamily="34" charset="0"/>
              </a:rPr>
              <a:t>Equipment (debit)</a:t>
            </a:r>
          </a:p>
          <a:p>
            <a:pPr>
              <a:spcBef>
                <a:spcPct val="40000"/>
              </a:spcBef>
            </a:pPr>
            <a:endParaRPr lang="en-US" altLang="en-US" sz="1900" dirty="0">
              <a:latin typeface="Liberation Sans" panose="020B0604020202020204" pitchFamily="34" charset="0"/>
            </a:endParaRPr>
          </a:p>
        </p:txBody>
      </p:sp>
      <p:sp>
        <p:nvSpPr>
          <p:cNvPr id="20" name="Rectangle 23"/>
          <p:cNvSpPr>
            <a:spLocks noChangeArrowheads="1"/>
          </p:cNvSpPr>
          <p:nvPr/>
        </p:nvSpPr>
        <p:spPr bwMode="auto">
          <a:xfrm>
            <a:off x="3200400" y="443820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Liberation Sans" panose="020B0604020202020204" pitchFamily="34" charset="0"/>
              </a:rPr>
              <a:t>Liabilities</a:t>
            </a:r>
          </a:p>
        </p:txBody>
      </p:sp>
      <p:sp>
        <p:nvSpPr>
          <p:cNvPr id="21" name="Rectangle 24"/>
          <p:cNvSpPr>
            <a:spLocks noChangeArrowheads="1"/>
          </p:cNvSpPr>
          <p:nvPr/>
        </p:nvSpPr>
        <p:spPr bwMode="auto">
          <a:xfrm>
            <a:off x="3200400" y="4971603"/>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Liberation Sans" panose="020B0604020202020204" pitchFamily="34" charset="0"/>
              </a:rPr>
              <a:t>Notes </a:t>
            </a:r>
            <a:r>
              <a:rPr lang="en-US" altLang="en-US" sz="1900" dirty="0" smtClean="0">
                <a:latin typeface="Liberation Sans" panose="020B0604020202020204" pitchFamily="34" charset="0"/>
              </a:rPr>
              <a:t>Payable (</a:t>
            </a:r>
            <a:r>
              <a:rPr lang="en-US" altLang="en-US" sz="1900" dirty="0">
                <a:latin typeface="Liberation Sans" panose="020B0604020202020204" pitchFamily="34" charset="0"/>
              </a:rPr>
              <a:t>credit)</a:t>
            </a:r>
          </a:p>
          <a:p>
            <a:pPr>
              <a:spcBef>
                <a:spcPct val="50000"/>
              </a:spcBef>
            </a:pPr>
            <a:r>
              <a:rPr lang="en-US" altLang="en-US" sz="1900" dirty="0">
                <a:latin typeface="Liberation Sans" panose="020B0604020202020204" pitchFamily="34" charset="0"/>
              </a:rPr>
              <a:t>Accounts </a:t>
            </a:r>
            <a:r>
              <a:rPr lang="en-US" altLang="en-US" sz="1900" dirty="0" smtClean="0">
                <a:latin typeface="Liberation Sans" panose="020B0604020202020204" pitchFamily="34" charset="0"/>
              </a:rPr>
              <a:t>Payable (</a:t>
            </a:r>
            <a:r>
              <a:rPr lang="en-US" altLang="en-US" sz="1900" dirty="0">
                <a:latin typeface="Liberation Sans" panose="020B0604020202020204" pitchFamily="34" charset="0"/>
              </a:rPr>
              <a:t>credit)</a:t>
            </a:r>
          </a:p>
        </p:txBody>
      </p:sp>
      <p:sp>
        <p:nvSpPr>
          <p:cNvPr id="22" name="Rectangle 25"/>
          <p:cNvSpPr>
            <a:spLocks noChangeArrowheads="1"/>
          </p:cNvSpPr>
          <p:nvPr/>
        </p:nvSpPr>
        <p:spPr bwMode="auto">
          <a:xfrm>
            <a:off x="6019800" y="443820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Liberation Sans" panose="020B0604020202020204" pitchFamily="34" charset="0"/>
              </a:rPr>
              <a:t>Equity</a:t>
            </a:r>
          </a:p>
        </p:txBody>
      </p:sp>
      <p:sp>
        <p:nvSpPr>
          <p:cNvPr id="23" name="Rectangle 26"/>
          <p:cNvSpPr>
            <a:spLocks noChangeArrowheads="1"/>
          </p:cNvSpPr>
          <p:nvPr/>
        </p:nvSpPr>
        <p:spPr bwMode="auto">
          <a:xfrm>
            <a:off x="6019800" y="4971603"/>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ts val="0"/>
              </a:spcBef>
            </a:pPr>
            <a:r>
              <a:rPr lang="en-US" altLang="en-US" sz="1900" dirty="0" smtClean="0">
                <a:latin typeface="Liberation Sans" panose="020B0604020202020204" pitchFamily="34" charset="0"/>
              </a:rPr>
              <a:t>Share Capital</a:t>
            </a:r>
            <a:r>
              <a:rPr lang="en-US" sz="2000" dirty="0" smtClean="0"/>
              <a:t>—</a:t>
            </a:r>
            <a:r>
              <a:rPr lang="en-US" altLang="en-US" sz="1900" dirty="0" smtClean="0">
                <a:latin typeface="Liberation Sans" panose="020B0604020202020204" pitchFamily="34" charset="0"/>
              </a:rPr>
              <a:t>Ordinary</a:t>
            </a:r>
          </a:p>
          <a:p>
            <a:pPr>
              <a:spcBef>
                <a:spcPts val="0"/>
              </a:spcBef>
            </a:pPr>
            <a:r>
              <a:rPr lang="en-US" altLang="en-US" sz="1900" dirty="0" smtClean="0">
                <a:latin typeface="Liberation Sans" panose="020B0604020202020204" pitchFamily="34" charset="0"/>
              </a:rPr>
              <a:t>(credit</a:t>
            </a:r>
            <a:r>
              <a:rPr lang="en-US" altLang="en-US" sz="1900" dirty="0">
                <a:latin typeface="Liberation Sans" panose="020B0604020202020204" pitchFamily="34" charset="0"/>
              </a:rPr>
              <a:t>)</a:t>
            </a:r>
          </a:p>
          <a:p>
            <a:pPr>
              <a:spcBef>
                <a:spcPts val="0"/>
              </a:spcBef>
            </a:pPr>
            <a:endParaRPr lang="en-US" altLang="en-US" sz="1900" dirty="0">
              <a:latin typeface="Liberation Sans" panose="020B0604020202020204" pitchFamily="34" charset="0"/>
            </a:endParaRPr>
          </a:p>
        </p:txBody>
      </p:sp>
      <p:sp>
        <p:nvSpPr>
          <p:cNvPr id="24" name="Line 27"/>
          <p:cNvSpPr>
            <a:spLocks noChangeShapeType="1"/>
          </p:cNvSpPr>
          <p:nvPr/>
        </p:nvSpPr>
        <p:spPr bwMode="auto">
          <a:xfrm>
            <a:off x="3276600" y="4819203"/>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 name="Line 28"/>
          <p:cNvSpPr>
            <a:spLocks noChangeShapeType="1"/>
          </p:cNvSpPr>
          <p:nvPr/>
        </p:nvSpPr>
        <p:spPr bwMode="auto">
          <a:xfrm>
            <a:off x="6096000" y="4819203"/>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 name="Line 29"/>
          <p:cNvSpPr>
            <a:spLocks noChangeShapeType="1"/>
          </p:cNvSpPr>
          <p:nvPr/>
        </p:nvSpPr>
        <p:spPr bwMode="auto">
          <a:xfrm>
            <a:off x="457200" y="4819203"/>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 name="TextBox 2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9" name="TextBox 2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1544345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left)">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left)">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wipe(left)">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left)">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wipe(left)">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animEffect transition="in" filter="wipe(left)">
                                      <p:cBhvr>
                                        <p:cTn id="3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P spid="21" grpId="0" build="p" autoUpdateAnimBg="0"/>
      <p:bldP spid="2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bwMode="auto">
          <a:xfrm>
            <a:off x="6934200" y="910813"/>
            <a:ext cx="0" cy="1755323"/>
          </a:xfrm>
          <a:prstGeom prst="line">
            <a:avLst/>
          </a:prstGeom>
          <a:solidFill>
            <a:schemeClr val="accent1"/>
          </a:solidFill>
          <a:ln w="12700" cap="sq" cmpd="sng" algn="ctr">
            <a:solidFill>
              <a:schemeClr val="tx1"/>
            </a:solidFill>
            <a:prstDash val="solid"/>
            <a:round/>
            <a:headEnd type="none" w="sm" len="sm"/>
            <a:tailEnd type="none" w="sm" len="sm"/>
          </a:ln>
          <a:effectLst/>
        </p:spPr>
      </p:cxnSp>
      <p:pic>
        <p:nvPicPr>
          <p:cNvPr id="1945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54659"/>
            <a:ext cx="800100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ext Box 6"/>
          <p:cNvSpPr txBox="1">
            <a:spLocks noChangeArrowheads="1"/>
          </p:cNvSpPr>
          <p:nvPr/>
        </p:nvSpPr>
        <p:spPr bwMode="auto">
          <a:xfrm>
            <a:off x="869517" y="1279672"/>
            <a:ext cx="5531283" cy="1311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buSzPct val="80000"/>
            </a:pPr>
            <a:r>
              <a:rPr lang="en-US" altLang="en-US" sz="2200" b="1" dirty="0">
                <a:latin typeface="Liberation Sans" panose="020B0604020202020204" pitchFamily="34" charset="0"/>
              </a:rPr>
              <a:t>Business documents</a:t>
            </a:r>
            <a:r>
              <a:rPr lang="en-US" altLang="en-US" sz="2200" dirty="0">
                <a:latin typeface="Liberation Sans" panose="020B0604020202020204" pitchFamily="34" charset="0"/>
              </a:rPr>
              <a:t>, such as a sales </a:t>
            </a:r>
            <a:r>
              <a:rPr lang="en-US" altLang="en-US" sz="2200" dirty="0" smtClean="0">
                <a:latin typeface="Liberation Sans" panose="020B0604020202020204" pitchFamily="34" charset="0"/>
              </a:rPr>
              <a:t>receipt, </a:t>
            </a:r>
            <a:r>
              <a:rPr lang="en-US" altLang="en-US" sz="2200" dirty="0">
                <a:latin typeface="Liberation Sans" panose="020B0604020202020204" pitchFamily="34" charset="0"/>
              </a:rPr>
              <a:t>a check, </a:t>
            </a:r>
            <a:r>
              <a:rPr lang="en-US" altLang="en-US" sz="2200" dirty="0" smtClean="0">
                <a:latin typeface="Liberation Sans" panose="020B0604020202020204" pitchFamily="34" charset="0"/>
              </a:rPr>
              <a:t>or a </a:t>
            </a:r>
            <a:r>
              <a:rPr lang="en-US" altLang="en-US" sz="2200" dirty="0">
                <a:latin typeface="Liberation Sans" panose="020B0604020202020204" pitchFamily="34" charset="0"/>
              </a:rPr>
              <a:t>bill, </a:t>
            </a:r>
            <a:r>
              <a:rPr lang="en-US" altLang="en-US" sz="2200" dirty="0" smtClean="0">
                <a:latin typeface="Liberation Sans" panose="020B0604020202020204" pitchFamily="34" charset="0"/>
              </a:rPr>
              <a:t>provide </a:t>
            </a:r>
            <a:r>
              <a:rPr lang="en-US" altLang="en-US" sz="2200" dirty="0">
                <a:latin typeface="Liberation Sans" panose="020B0604020202020204" pitchFamily="34" charset="0"/>
              </a:rPr>
              <a:t>evidence of the transaction.</a:t>
            </a:r>
          </a:p>
        </p:txBody>
      </p:sp>
      <p:sp>
        <p:nvSpPr>
          <p:cNvPr id="20489" name="Text Box 10"/>
          <p:cNvSpPr txBox="1">
            <a:spLocks noChangeArrowheads="1"/>
          </p:cNvSpPr>
          <p:nvPr/>
        </p:nvSpPr>
        <p:spPr bwMode="auto">
          <a:xfrm>
            <a:off x="609600" y="5307013"/>
            <a:ext cx="2133600" cy="274638"/>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defRPr/>
            </a:pPr>
            <a:r>
              <a:rPr lang="en-US" sz="1200" b="1" dirty="0" smtClean="0">
                <a:latin typeface="Liberation Sans" panose="020B0604020202020204" pitchFamily="34" charset="0"/>
              </a:rPr>
              <a:t>Analyze each transaction</a:t>
            </a:r>
          </a:p>
        </p:txBody>
      </p:sp>
      <p:sp>
        <p:nvSpPr>
          <p:cNvPr id="20490" name="Text Box 11"/>
          <p:cNvSpPr txBox="1">
            <a:spLocks noChangeArrowheads="1"/>
          </p:cNvSpPr>
          <p:nvPr/>
        </p:nvSpPr>
        <p:spPr bwMode="auto">
          <a:xfrm>
            <a:off x="3124200" y="5307013"/>
            <a:ext cx="2438400" cy="274638"/>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defRPr/>
            </a:pPr>
            <a:r>
              <a:rPr lang="en-US" sz="1200" b="1" dirty="0" smtClean="0">
                <a:latin typeface="Liberation Sans" panose="020B0604020202020204" pitchFamily="34" charset="0"/>
              </a:rPr>
              <a:t>Enter transaction in a journal</a:t>
            </a:r>
          </a:p>
        </p:txBody>
      </p:sp>
      <p:sp>
        <p:nvSpPr>
          <p:cNvPr id="20491" name="Text Box 12"/>
          <p:cNvSpPr txBox="1">
            <a:spLocks noChangeArrowheads="1"/>
          </p:cNvSpPr>
          <p:nvPr/>
        </p:nvSpPr>
        <p:spPr bwMode="auto">
          <a:xfrm>
            <a:off x="5867400" y="5272088"/>
            <a:ext cx="2438400" cy="422275"/>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90000"/>
              </a:lnSpc>
              <a:spcBef>
                <a:spcPct val="50000"/>
              </a:spcBef>
              <a:defRPr/>
            </a:pPr>
            <a:r>
              <a:rPr lang="en-US" sz="1200" b="1" dirty="0" smtClean="0">
                <a:latin typeface="Liberation Sans" panose="020B0604020202020204" pitchFamily="34" charset="0"/>
              </a:rPr>
              <a:t>Transfer journal information to ledger accounts</a:t>
            </a: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
        <p:nvSpPr>
          <p:cNvPr id="15" name="TextBox 14"/>
          <p:cNvSpPr txBox="1"/>
          <p:nvPr/>
        </p:nvSpPr>
        <p:spPr>
          <a:xfrm>
            <a:off x="762000" y="397171"/>
            <a:ext cx="8092721" cy="579781"/>
          </a:xfrm>
          <a:prstGeom prst="rect">
            <a:avLst/>
          </a:prstGeom>
          <a:solidFill>
            <a:schemeClr val="tx2">
              <a:lumMod val="50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Account</a:t>
            </a:r>
            <a:endParaRPr lang="en-US" altLang="en-US" dirty="0">
              <a:solidFill>
                <a:schemeClr val="accent3"/>
              </a:solidFill>
            </a:endParaRPr>
          </a:p>
        </p:txBody>
      </p:sp>
      <p:sp>
        <p:nvSpPr>
          <p:cNvPr id="16" name="TextBox 15"/>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7" name="Rectangle 16"/>
          <p:cNvSpPr/>
          <p:nvPr/>
        </p:nvSpPr>
        <p:spPr>
          <a:xfrm>
            <a:off x="7063423" y="1039504"/>
            <a:ext cx="1851977" cy="1692771"/>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3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Identify the basic steps in the recording process.</a:t>
            </a:r>
            <a:endParaRPr lang="en-US" sz="1600" b="1" dirty="0">
              <a:latin typeface="Liberation Sans" panose="020B0604020202020204" pitchFamily="34" charset="0"/>
            </a:endParaRPr>
          </a:p>
        </p:txBody>
      </p:sp>
      <p:sp>
        <p:nvSpPr>
          <p:cNvPr id="2" name="Rectangle 1"/>
          <p:cNvSpPr/>
          <p:nvPr/>
        </p:nvSpPr>
        <p:spPr>
          <a:xfrm>
            <a:off x="650543" y="5715000"/>
            <a:ext cx="1940257" cy="461665"/>
          </a:xfrm>
          <a:prstGeom prst="rect">
            <a:avLst/>
          </a:prstGeom>
          <a:solidFill>
            <a:schemeClr val="bg1"/>
          </a:solidFill>
          <a:ln>
            <a:noFill/>
          </a:ln>
          <a:effectLst/>
        </p:spPr>
        <p:txBody>
          <a:bodyPr wrap="square">
            <a:spAutoFit/>
          </a:bodyPr>
          <a:lstStyle/>
          <a:p>
            <a:pPr algn="l"/>
            <a:r>
              <a:rPr lang="en-US" sz="1200" b="1" dirty="0">
                <a:latin typeface="Liberation Sans" panose="020B0604020202020204" pitchFamily="34" charset="0"/>
              </a:rPr>
              <a:t>Illustration 2-13</a:t>
            </a:r>
          </a:p>
          <a:p>
            <a:pPr algn="l"/>
            <a:r>
              <a:rPr lang="en-US" sz="1200" dirty="0">
                <a:latin typeface="Liberation Sans" panose="020B0604020202020204" pitchFamily="34" charset="0"/>
              </a:rPr>
              <a:t>The recording process</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2</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2752"/>
            <a:ext cx="8721725" cy="253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18144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905000"/>
            <a:ext cx="8153400" cy="4478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93738" algn="l">
              <a:lnSpc>
                <a:spcPct val="125000"/>
              </a:lnSpc>
              <a:spcBef>
                <a:spcPts val="1200"/>
              </a:spcBef>
              <a:buClr>
                <a:srgbClr val="CC0000"/>
              </a:buClr>
              <a:buSzPct val="80000"/>
              <a:buFont typeface="Wingdings" pitchFamily="2" charset="2"/>
              <a:buChar char="u"/>
            </a:pPr>
            <a:r>
              <a:rPr lang="en-US" altLang="en-US" sz="2300" dirty="0">
                <a:latin typeface="Liberation Sans" panose="020B0604020202020204" pitchFamily="34" charset="0"/>
              </a:rPr>
              <a:t>Book of original entry.</a:t>
            </a:r>
          </a:p>
          <a:p>
            <a:pPr marL="693738" algn="l">
              <a:lnSpc>
                <a:spcPct val="125000"/>
              </a:lnSpc>
              <a:spcBef>
                <a:spcPts val="1200"/>
              </a:spcBef>
              <a:buClr>
                <a:srgbClr val="CC0000"/>
              </a:buClr>
              <a:buSzPct val="80000"/>
              <a:buFont typeface="Wingdings" pitchFamily="2" charset="2"/>
              <a:buChar char="u"/>
            </a:pPr>
            <a:r>
              <a:rPr lang="en-US" altLang="en-US" sz="2300" dirty="0">
                <a:latin typeface="Liberation Sans" panose="020B0604020202020204" pitchFamily="34" charset="0"/>
              </a:rPr>
              <a:t>Transactions recorded in chronological </a:t>
            </a:r>
            <a:endParaRPr lang="en-US" altLang="en-US" sz="2300" dirty="0" smtClean="0">
              <a:latin typeface="Liberation Sans" panose="020B0604020202020204" pitchFamily="34" charset="0"/>
            </a:endParaRPr>
          </a:p>
          <a:p>
            <a:pPr marL="687388" indent="0" algn="l">
              <a:lnSpc>
                <a:spcPct val="125000"/>
              </a:lnSpc>
              <a:spcBef>
                <a:spcPts val="0"/>
              </a:spcBef>
              <a:buClr>
                <a:srgbClr val="CC0000"/>
              </a:buClr>
              <a:buSzPct val="80000"/>
            </a:pPr>
            <a:r>
              <a:rPr lang="en-US" altLang="en-US" sz="2300" dirty="0" smtClean="0">
                <a:latin typeface="Liberation Sans" panose="020B0604020202020204" pitchFamily="34" charset="0"/>
              </a:rPr>
              <a:t>order</a:t>
            </a:r>
            <a:r>
              <a:rPr lang="en-US" altLang="en-US" sz="2300" dirty="0">
                <a:latin typeface="Liberation Sans" panose="020B0604020202020204" pitchFamily="34" charset="0"/>
              </a:rPr>
              <a:t>.</a:t>
            </a:r>
          </a:p>
          <a:p>
            <a:pPr marL="693738" algn="l">
              <a:lnSpc>
                <a:spcPct val="125000"/>
              </a:lnSpc>
              <a:spcBef>
                <a:spcPts val="1200"/>
              </a:spcBef>
              <a:buClr>
                <a:srgbClr val="CC0000"/>
              </a:buClr>
              <a:buSzPct val="80000"/>
              <a:buFont typeface="Wingdings" pitchFamily="2" charset="2"/>
              <a:buChar char="u"/>
            </a:pPr>
            <a:r>
              <a:rPr lang="en-US" altLang="en-US" sz="2300" dirty="0">
                <a:latin typeface="Liberation Sans" panose="020B0604020202020204" pitchFamily="34" charset="0"/>
              </a:rPr>
              <a:t>Contributions to the recording process:</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Discloses the </a:t>
            </a:r>
            <a:r>
              <a:rPr lang="en-US" altLang="en-US" sz="2200" b="1" dirty="0">
                <a:latin typeface="Liberation Sans" panose="020B0604020202020204" pitchFamily="34" charset="0"/>
              </a:rPr>
              <a:t>complete effects of a transaction</a:t>
            </a:r>
            <a:r>
              <a:rPr lang="en-US" altLang="en-US" sz="2200" dirty="0">
                <a:latin typeface="Liberation Sans" panose="020B0604020202020204" pitchFamily="34" charset="0"/>
              </a:rPr>
              <a:t>.</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Provides a </a:t>
            </a:r>
            <a:r>
              <a:rPr lang="en-US" altLang="en-US" sz="2200" b="1" dirty="0">
                <a:latin typeface="Liberation Sans" panose="020B0604020202020204" pitchFamily="34" charset="0"/>
              </a:rPr>
              <a:t>chronological record</a:t>
            </a:r>
            <a:r>
              <a:rPr lang="en-US" altLang="en-US" sz="2200" dirty="0">
                <a:latin typeface="Liberation Sans" panose="020B0604020202020204" pitchFamily="34" charset="0"/>
              </a:rPr>
              <a:t> of transactions.</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Helps to</a:t>
            </a:r>
            <a:r>
              <a:rPr lang="en-US" altLang="en-US" sz="2200" b="1" dirty="0">
                <a:latin typeface="Liberation Sans" panose="020B0604020202020204" pitchFamily="34" charset="0"/>
              </a:rPr>
              <a:t> prevent or locate errors</a:t>
            </a:r>
            <a:r>
              <a:rPr lang="en-US" altLang="en-US" sz="2200" dirty="0">
                <a:latin typeface="Liberation Sans" panose="020B0604020202020204" pitchFamily="34" charset="0"/>
              </a:rPr>
              <a:t> because the debit and credit amounts can be easily compared.</a:t>
            </a:r>
          </a:p>
        </p:txBody>
      </p:sp>
      <p:sp>
        <p:nvSpPr>
          <p:cNvPr id="20484" name="Rectangle 5"/>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rgbClr val="CC0000"/>
                </a:solidFill>
                <a:latin typeface="Liberation Sans" panose="020B0604020202020204" pitchFamily="34" charset="0"/>
              </a:rPr>
              <a:t>The Journal</a:t>
            </a:r>
          </a:p>
        </p:txBody>
      </p:sp>
      <p:sp>
        <p:nvSpPr>
          <p:cNvPr id="2048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50000"/>
                  </a:schemeClr>
                </a:solidFill>
                <a:latin typeface="Liberation Sans" panose="020B0604020202020204" pitchFamily="34" charset="0"/>
              </a:rPr>
              <a:t>Steps in the Recording Process</a:t>
            </a:r>
          </a:p>
        </p:txBody>
      </p:sp>
      <p:sp>
        <p:nvSpPr>
          <p:cNvPr id="2048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cxnSp>
        <p:nvCxnSpPr>
          <p:cNvPr id="7" name="Straight Connector 6"/>
          <p:cNvCxnSpPr/>
          <p:nvPr/>
        </p:nvCxnSpPr>
        <p:spPr bwMode="auto">
          <a:xfrm>
            <a:off x="6934200" y="990600"/>
            <a:ext cx="0" cy="19186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p:nvPr/>
        </p:nvSpPr>
        <p:spPr>
          <a:xfrm>
            <a:off x="7063423" y="1039504"/>
            <a:ext cx="1851977" cy="1938992"/>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4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Explain </a:t>
            </a:r>
            <a:r>
              <a:rPr lang="en-US" sz="1600" b="1" dirty="0">
                <a:latin typeface="Liberation Sans" panose="020B0604020202020204" pitchFamily="34" charset="0"/>
              </a:rPr>
              <a:t>what a journal </a:t>
            </a:r>
            <a:r>
              <a:rPr lang="en-US" sz="1600" b="1" dirty="0" smtClean="0">
                <a:latin typeface="Liberation Sans" panose="020B0604020202020204" pitchFamily="34" charset="0"/>
              </a:rPr>
              <a:t>is and </a:t>
            </a:r>
            <a:r>
              <a:rPr lang="en-US" sz="1600" b="1" dirty="0">
                <a:latin typeface="Liberation Sans" panose="020B0604020202020204" pitchFamily="34" charset="0"/>
              </a:rPr>
              <a:t>how it helps in </a:t>
            </a:r>
            <a:r>
              <a:rPr lang="en-US" sz="1600" b="1" dirty="0" smtClean="0">
                <a:latin typeface="Liberation Sans" panose="020B0604020202020204" pitchFamily="34" charset="0"/>
              </a:rPr>
              <a:t>the recording </a:t>
            </a:r>
            <a:r>
              <a:rPr lang="en-US" sz="1600" b="1" dirty="0">
                <a:latin typeface="Liberation Sans" panose="020B0604020202020204" pitchFamily="34" charset="0"/>
              </a:rPr>
              <a:t>process.</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3400" y="1295400"/>
            <a:ext cx="8229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600" b="1" dirty="0" smtClean="0">
                <a:solidFill>
                  <a:srgbClr val="006600"/>
                </a:solidFill>
                <a:latin typeface="Liberation Sans" panose="020B0604020202020204" pitchFamily="34" charset="0"/>
              </a:rPr>
              <a:t>JOURNALIZING</a:t>
            </a:r>
            <a:r>
              <a:rPr lang="en-US" altLang="en-US" dirty="0" smtClean="0">
                <a:latin typeface="Liberation Sans" panose="020B0604020202020204" pitchFamily="34" charset="0"/>
                <a:cs typeface="Arial" charset="0"/>
              </a:rPr>
              <a:t> </a:t>
            </a:r>
            <a:r>
              <a:rPr lang="en-US" altLang="en-US" sz="2200" dirty="0">
                <a:latin typeface="Liberation Sans" panose="020B0604020202020204" pitchFamily="34" charset="0"/>
                <a:cs typeface="Arial" charset="0"/>
              </a:rPr>
              <a:t>- Entering transaction data in the journal.</a:t>
            </a:r>
          </a:p>
        </p:txBody>
      </p:sp>
      <p:sp>
        <p:nvSpPr>
          <p:cNvPr id="21508" name="Text Box 2"/>
          <p:cNvSpPr txBox="1">
            <a:spLocks noChangeArrowheads="1"/>
          </p:cNvSpPr>
          <p:nvPr/>
        </p:nvSpPr>
        <p:spPr bwMode="auto">
          <a:xfrm>
            <a:off x="533400" y="1905000"/>
            <a:ext cx="8229600" cy="113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sz="2100" dirty="0" smtClean="0">
                <a:latin typeface="Liberation Sans" panose="020B0604020202020204" pitchFamily="34" charset="0"/>
              </a:rPr>
              <a:t>On </a:t>
            </a:r>
            <a:r>
              <a:rPr lang="en-US" sz="2100" dirty="0">
                <a:latin typeface="Liberation Sans" panose="020B0604020202020204" pitchFamily="34" charset="0"/>
              </a:rPr>
              <a:t>September 1, shareholders invested €15,000 </a:t>
            </a:r>
            <a:r>
              <a:rPr lang="en-US" sz="2100" dirty="0" smtClean="0">
                <a:latin typeface="Liberation Sans" panose="020B0604020202020204" pitchFamily="34" charset="0"/>
              </a:rPr>
              <a:t>cash in </a:t>
            </a:r>
            <a:r>
              <a:rPr lang="en-US" sz="2100" dirty="0">
                <a:latin typeface="Liberation Sans" panose="020B0604020202020204" pitchFamily="34" charset="0"/>
              </a:rPr>
              <a:t>the corporation in exchange for ordinary shares, and Softbyte purchased </a:t>
            </a:r>
            <a:r>
              <a:rPr lang="en-US" sz="2100" dirty="0" smtClean="0">
                <a:latin typeface="Liberation Sans" panose="020B0604020202020204" pitchFamily="34" charset="0"/>
              </a:rPr>
              <a:t>computer equipment </a:t>
            </a:r>
            <a:r>
              <a:rPr lang="en-US" sz="2100" dirty="0">
                <a:latin typeface="Liberation Sans" panose="020B0604020202020204" pitchFamily="34" charset="0"/>
              </a:rPr>
              <a:t>for €7,000 cash.</a:t>
            </a:r>
            <a:endParaRPr lang="en-US" altLang="en-US" sz="2100" dirty="0">
              <a:latin typeface="Liberation Sans" panose="020B0604020202020204" pitchFamily="34" charset="0"/>
            </a:endParaRPr>
          </a:p>
        </p:txBody>
      </p:sp>
      <p:graphicFrame>
        <p:nvGraphicFramePr>
          <p:cNvPr id="21509" name="Object 2"/>
          <p:cNvGraphicFramePr>
            <a:graphicFrameLocks noChangeAspect="1"/>
          </p:cNvGraphicFramePr>
          <p:nvPr>
            <p:extLst>
              <p:ext uri="{D42A27DB-BD31-4B8C-83A1-F6EECF244321}">
                <p14:modId xmlns:p14="http://schemas.microsoft.com/office/powerpoint/2010/main" val="384974090"/>
              </p:ext>
            </p:extLst>
          </p:nvPr>
        </p:nvGraphicFramePr>
        <p:xfrm>
          <a:off x="609600" y="3286125"/>
          <a:ext cx="7962900" cy="2971800"/>
        </p:xfrm>
        <a:graphic>
          <a:graphicData uri="http://schemas.openxmlformats.org/presentationml/2006/ole">
            <mc:AlternateContent xmlns:mc="http://schemas.openxmlformats.org/markup-compatibility/2006">
              <mc:Choice xmlns:v="urn:schemas-microsoft-com:vml" Requires="v">
                <p:oleObj spid="_x0000_s21872" name="Worksheet" r:id="rId4" imgW="3981358" imgH="1485984" progId="Excel.Sheet.8">
                  <p:embed/>
                </p:oleObj>
              </mc:Choice>
              <mc:Fallback>
                <p:oleObj name="Worksheet" r:id="rId4" imgW="3981358" imgH="1485984" progId="Excel.Sheet.8">
                  <p:embed/>
                  <p:pic>
                    <p:nvPicPr>
                      <p:cNvPr id="0" name="Object 2"/>
                      <p:cNvPicPr>
                        <a:picLocks noChangeAspect="1" noChangeArrowheads="1"/>
                      </p:cNvPicPr>
                      <p:nvPr/>
                    </p:nvPicPr>
                    <p:blipFill>
                      <a:blip r:embed="rId5"/>
                      <a:srcRect/>
                      <a:stretch>
                        <a:fillRect/>
                      </a:stretch>
                    </p:blipFill>
                    <p:spPr bwMode="auto">
                      <a:xfrm>
                        <a:off x="609600" y="3286125"/>
                        <a:ext cx="7962900" cy="2971800"/>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6" name="Text Box 8"/>
          <p:cNvSpPr txBox="1">
            <a:spLocks noChangeArrowheads="1"/>
          </p:cNvSpPr>
          <p:nvPr/>
        </p:nvSpPr>
        <p:spPr bwMode="auto">
          <a:xfrm>
            <a:off x="1752600" y="4357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Cash</a:t>
            </a:r>
          </a:p>
        </p:txBody>
      </p:sp>
      <p:sp>
        <p:nvSpPr>
          <p:cNvPr id="99337" name="Text Box 9"/>
          <p:cNvSpPr txBox="1">
            <a:spLocks noChangeArrowheads="1"/>
          </p:cNvSpPr>
          <p:nvPr/>
        </p:nvSpPr>
        <p:spPr bwMode="auto">
          <a:xfrm>
            <a:off x="1752600" y="4738688"/>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Share Capital</a:t>
            </a:r>
            <a:r>
              <a:rPr lang="en-US" sz="1800" dirty="0">
                <a:latin typeface="Liberation Sans" panose="020B0604020202020204" pitchFamily="34" charset="0"/>
              </a:rPr>
              <a:t>—Ordinary</a:t>
            </a:r>
            <a:endParaRPr lang="en-US" altLang="en-US" sz="1800" dirty="0">
              <a:latin typeface="Liberation Sans" panose="020B0604020202020204" pitchFamily="34" charset="0"/>
            </a:endParaRPr>
          </a:p>
        </p:txBody>
      </p:sp>
      <p:sp>
        <p:nvSpPr>
          <p:cNvPr id="21512" name="Text Box 10"/>
          <p:cNvSpPr txBox="1">
            <a:spLocks noChangeArrowheads="1"/>
          </p:cNvSpPr>
          <p:nvPr/>
        </p:nvSpPr>
        <p:spPr bwMode="auto">
          <a:xfrm>
            <a:off x="609600" y="4343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Sept. 1</a:t>
            </a:r>
          </a:p>
        </p:txBody>
      </p:sp>
      <p:sp>
        <p:nvSpPr>
          <p:cNvPr id="99339" name="Text Box 11"/>
          <p:cNvSpPr txBox="1">
            <a:spLocks noChangeArrowheads="1"/>
          </p:cNvSpPr>
          <p:nvPr/>
        </p:nvSpPr>
        <p:spPr bwMode="auto">
          <a:xfrm>
            <a:off x="5943600" y="4357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15,000</a:t>
            </a:r>
          </a:p>
        </p:txBody>
      </p:sp>
      <p:sp>
        <p:nvSpPr>
          <p:cNvPr id="99340" name="Text Box 12"/>
          <p:cNvSpPr txBox="1">
            <a:spLocks noChangeArrowheads="1"/>
          </p:cNvSpPr>
          <p:nvPr/>
        </p:nvSpPr>
        <p:spPr bwMode="auto">
          <a:xfrm>
            <a:off x="7239000" y="4738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15,000</a:t>
            </a:r>
          </a:p>
        </p:txBody>
      </p:sp>
      <p:sp>
        <p:nvSpPr>
          <p:cNvPr id="21515" name="Text Box 4"/>
          <p:cNvSpPr txBox="1">
            <a:spLocks noChangeArrowheads="1"/>
          </p:cNvSpPr>
          <p:nvPr/>
        </p:nvSpPr>
        <p:spPr bwMode="auto">
          <a:xfrm>
            <a:off x="2819400" y="3379113"/>
            <a:ext cx="358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smtClean="0">
                <a:solidFill>
                  <a:schemeClr val="bg1"/>
                </a:solidFill>
                <a:latin typeface="Liberation Sans" panose="020B0604020202020204" pitchFamily="34" charset="0"/>
              </a:rPr>
              <a:t>GENERAL JOURNAL</a:t>
            </a:r>
            <a:endParaRPr lang="en-US" altLang="en-US" sz="2200" b="1" dirty="0">
              <a:solidFill>
                <a:schemeClr val="bg1"/>
              </a:solidFill>
              <a:latin typeface="Liberation Sans" panose="020B0604020202020204" pitchFamily="34" charset="0"/>
            </a:endParaRPr>
          </a:p>
        </p:txBody>
      </p:sp>
      <p:sp>
        <p:nvSpPr>
          <p:cNvPr id="99343" name="Text Box 15"/>
          <p:cNvSpPr txBox="1">
            <a:spLocks noChangeArrowheads="1"/>
          </p:cNvSpPr>
          <p:nvPr/>
        </p:nvSpPr>
        <p:spPr bwMode="auto">
          <a:xfrm>
            <a:off x="1752600" y="5486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Equipment</a:t>
            </a:r>
          </a:p>
        </p:txBody>
      </p:sp>
      <p:sp>
        <p:nvSpPr>
          <p:cNvPr id="99344" name="Text Box 16"/>
          <p:cNvSpPr txBox="1">
            <a:spLocks noChangeArrowheads="1"/>
          </p:cNvSpPr>
          <p:nvPr/>
        </p:nvSpPr>
        <p:spPr bwMode="auto">
          <a:xfrm>
            <a:off x="1752600" y="5867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Cash</a:t>
            </a:r>
          </a:p>
        </p:txBody>
      </p:sp>
      <p:sp>
        <p:nvSpPr>
          <p:cNvPr id="99345" name="Text Box 17"/>
          <p:cNvSpPr txBox="1">
            <a:spLocks noChangeArrowheads="1"/>
          </p:cNvSpPr>
          <p:nvPr/>
        </p:nvSpPr>
        <p:spPr bwMode="auto">
          <a:xfrm>
            <a:off x="5943600" y="5500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7,000</a:t>
            </a:r>
          </a:p>
        </p:txBody>
      </p:sp>
      <p:sp>
        <p:nvSpPr>
          <p:cNvPr id="99346" name="Text Box 18"/>
          <p:cNvSpPr txBox="1">
            <a:spLocks noChangeArrowheads="1"/>
          </p:cNvSpPr>
          <p:nvPr/>
        </p:nvSpPr>
        <p:spPr bwMode="auto">
          <a:xfrm>
            <a:off x="7239000" y="5881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7,000</a:t>
            </a:r>
          </a:p>
        </p:txBody>
      </p:sp>
      <p:sp>
        <p:nvSpPr>
          <p:cNvPr id="21520" name="Rectangle 19"/>
          <p:cNvSpPr>
            <a:spLocks noChangeArrowheads="1"/>
          </p:cNvSpPr>
          <p:nvPr/>
        </p:nvSpPr>
        <p:spPr bwMode="auto">
          <a:xfrm>
            <a:off x="7162800" y="29718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2-14</a:t>
            </a:r>
            <a:endParaRPr lang="en-US" altLang="en-US" sz="1200" b="1" dirty="0">
              <a:latin typeface="Liberation Sans" panose="020B0604020202020204" pitchFamily="34" charset="0"/>
            </a:endParaRPr>
          </a:p>
        </p:txBody>
      </p:sp>
      <p:sp>
        <p:nvSpPr>
          <p:cNvPr id="2152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rgbClr val="CC0000"/>
                </a:solidFill>
                <a:latin typeface="Liberation Sans" panose="020B0604020202020204" pitchFamily="34" charset="0"/>
              </a:rPr>
              <a:t>The Journal</a:t>
            </a:r>
            <a:endParaRPr lang="en-US" altLang="en-US" sz="3200" b="1" dirty="0">
              <a:solidFill>
                <a:srgbClr val="CC0000"/>
              </a:solidFill>
              <a:latin typeface="Liberation Sans" panose="020B0604020202020204" pitchFamily="34" charset="0"/>
            </a:endParaRPr>
          </a:p>
        </p:txBody>
      </p:sp>
      <p:sp>
        <p:nvSpPr>
          <p:cNvPr id="21522"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wipe(left)">
                                      <p:cBhvr>
                                        <p:cTn id="7" dur="500"/>
                                        <p:tgtEl>
                                          <p:spTgt spid="9933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339"/>
                                        </p:tgtEl>
                                        <p:attrNameLst>
                                          <p:attrName>style.visibility</p:attrName>
                                        </p:attrNameLst>
                                      </p:cBhvr>
                                      <p:to>
                                        <p:strVal val="visible"/>
                                      </p:to>
                                    </p:set>
                                    <p:animEffect transition="in" filter="wipe(left)">
                                      <p:cBhvr>
                                        <p:cTn id="11" dur="500"/>
                                        <p:tgtEl>
                                          <p:spTgt spid="993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337"/>
                                        </p:tgtEl>
                                        <p:attrNameLst>
                                          <p:attrName>style.visibility</p:attrName>
                                        </p:attrNameLst>
                                      </p:cBhvr>
                                      <p:to>
                                        <p:strVal val="visible"/>
                                      </p:to>
                                    </p:set>
                                    <p:animEffect transition="in" filter="wipe(left)">
                                      <p:cBhvr>
                                        <p:cTn id="16" dur="500"/>
                                        <p:tgtEl>
                                          <p:spTgt spid="9933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9340"/>
                                        </p:tgtEl>
                                        <p:attrNameLst>
                                          <p:attrName>style.visibility</p:attrName>
                                        </p:attrNameLst>
                                      </p:cBhvr>
                                      <p:to>
                                        <p:strVal val="visible"/>
                                      </p:to>
                                    </p:set>
                                    <p:animEffect transition="in" filter="wipe(left)">
                                      <p:cBhvr>
                                        <p:cTn id="20" dur="500"/>
                                        <p:tgtEl>
                                          <p:spTgt spid="993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343"/>
                                        </p:tgtEl>
                                        <p:attrNameLst>
                                          <p:attrName>style.visibility</p:attrName>
                                        </p:attrNameLst>
                                      </p:cBhvr>
                                      <p:to>
                                        <p:strVal val="visible"/>
                                      </p:to>
                                    </p:set>
                                    <p:animEffect transition="in" filter="wipe(left)">
                                      <p:cBhvr>
                                        <p:cTn id="25" dur="500"/>
                                        <p:tgtEl>
                                          <p:spTgt spid="9934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9345"/>
                                        </p:tgtEl>
                                        <p:attrNameLst>
                                          <p:attrName>style.visibility</p:attrName>
                                        </p:attrNameLst>
                                      </p:cBhvr>
                                      <p:to>
                                        <p:strVal val="visible"/>
                                      </p:to>
                                    </p:set>
                                    <p:animEffect transition="in" filter="wipe(left)">
                                      <p:cBhvr>
                                        <p:cTn id="29" dur="500"/>
                                        <p:tgtEl>
                                          <p:spTgt spid="993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9344"/>
                                        </p:tgtEl>
                                        <p:attrNameLst>
                                          <p:attrName>style.visibility</p:attrName>
                                        </p:attrNameLst>
                                      </p:cBhvr>
                                      <p:to>
                                        <p:strVal val="visible"/>
                                      </p:to>
                                    </p:set>
                                    <p:animEffect transition="in" filter="wipe(left)">
                                      <p:cBhvr>
                                        <p:cTn id="34" dur="500"/>
                                        <p:tgtEl>
                                          <p:spTgt spid="99344"/>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9346"/>
                                        </p:tgtEl>
                                        <p:attrNameLst>
                                          <p:attrName>style.visibility</p:attrName>
                                        </p:attrNameLst>
                                      </p:cBhvr>
                                      <p:to>
                                        <p:strVal val="visible"/>
                                      </p:to>
                                    </p:set>
                                    <p:animEffect transition="in" filter="wipe(left)">
                                      <p:cBhvr>
                                        <p:cTn id="38" dur="500"/>
                                        <p:tgtEl>
                                          <p:spTgt spid="99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p:bldP spid="99337" grpId="0"/>
      <p:bldP spid="99339" grpId="0"/>
      <p:bldP spid="99340" grpId="0"/>
      <p:bldP spid="99343" grpId="0"/>
      <p:bldP spid="99344" grpId="0"/>
      <p:bldP spid="99345" grpId="0"/>
      <p:bldP spid="993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
          <p:cNvGraphicFramePr>
            <a:graphicFrameLocks noChangeAspect="1"/>
          </p:cNvGraphicFramePr>
          <p:nvPr>
            <p:extLst>
              <p:ext uri="{D42A27DB-BD31-4B8C-83A1-F6EECF244321}">
                <p14:modId xmlns:p14="http://schemas.microsoft.com/office/powerpoint/2010/main" val="1116059133"/>
              </p:ext>
            </p:extLst>
          </p:nvPr>
        </p:nvGraphicFramePr>
        <p:xfrm>
          <a:off x="609600" y="3286125"/>
          <a:ext cx="7962900" cy="2590800"/>
        </p:xfrm>
        <a:graphic>
          <a:graphicData uri="http://schemas.openxmlformats.org/presentationml/2006/ole">
            <mc:AlternateContent xmlns:mc="http://schemas.openxmlformats.org/markup-compatibility/2006">
              <mc:Choice xmlns:v="urn:schemas-microsoft-com:vml" Requires="v">
                <p:oleObj spid="_x0000_s22894" name="Worksheet" r:id="rId4" imgW="3981358" imgH="1295411" progId="Excel.Sheet.8">
                  <p:embed/>
                </p:oleObj>
              </mc:Choice>
              <mc:Fallback>
                <p:oleObj name="Worksheet" r:id="rId4" imgW="3981358" imgH="1295411" progId="Excel.Sheet.8">
                  <p:embed/>
                  <p:pic>
                    <p:nvPicPr>
                      <p:cNvPr id="0" name=""/>
                      <p:cNvPicPr>
                        <a:picLocks noChangeAspect="1" noChangeArrowheads="1"/>
                      </p:cNvPicPr>
                      <p:nvPr/>
                    </p:nvPicPr>
                    <p:blipFill>
                      <a:blip r:embed="rId5"/>
                      <a:srcRect/>
                      <a:stretch>
                        <a:fillRect/>
                      </a:stretch>
                    </p:blipFill>
                    <p:spPr bwMode="auto">
                      <a:xfrm>
                        <a:off x="609600" y="3286125"/>
                        <a:ext cx="7962900" cy="2590800"/>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0" name="Text Box 2"/>
          <p:cNvSpPr txBox="1">
            <a:spLocks noChangeArrowheads="1"/>
          </p:cNvSpPr>
          <p:nvPr/>
        </p:nvSpPr>
        <p:spPr bwMode="auto">
          <a:xfrm>
            <a:off x="533400" y="1295400"/>
            <a:ext cx="82296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a:solidFill>
                  <a:srgbClr val="006600"/>
                </a:solidFill>
                <a:latin typeface="Liberation Sans" panose="020B0604020202020204" pitchFamily="34" charset="0"/>
              </a:rPr>
              <a:t>SIMPLE AND COMPOUND ENTRIES</a:t>
            </a:r>
          </a:p>
        </p:txBody>
      </p:sp>
      <p:sp>
        <p:nvSpPr>
          <p:cNvPr id="22532" name="Text Box 2"/>
          <p:cNvSpPr txBox="1">
            <a:spLocks noChangeArrowheads="1"/>
          </p:cNvSpPr>
          <p:nvPr/>
        </p:nvSpPr>
        <p:spPr bwMode="auto">
          <a:xfrm>
            <a:off x="533400" y="1905000"/>
            <a:ext cx="8229600" cy="1158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On </a:t>
            </a:r>
            <a:r>
              <a:rPr lang="en-US" sz="2100" dirty="0" smtClean="0">
                <a:latin typeface="Liberation Sans" panose="020B0604020202020204" pitchFamily="34" charset="0"/>
              </a:rPr>
              <a:t>July </a:t>
            </a:r>
            <a:r>
              <a:rPr lang="en-US" sz="2100" dirty="0">
                <a:latin typeface="Liberation Sans" panose="020B0604020202020204" pitchFamily="34" charset="0"/>
              </a:rPr>
              <a:t>1, Tsai Company purchases a delivery truck </a:t>
            </a:r>
            <a:r>
              <a:rPr lang="en-US" sz="2100" dirty="0" smtClean="0">
                <a:latin typeface="Liberation Sans" panose="020B0604020202020204" pitchFamily="34" charset="0"/>
              </a:rPr>
              <a:t>costing NT$420,000</a:t>
            </a:r>
            <a:r>
              <a:rPr lang="en-US" sz="2100" dirty="0">
                <a:latin typeface="Liberation Sans" panose="020B0604020202020204" pitchFamily="34" charset="0"/>
              </a:rPr>
              <a:t>. It pays NT$240,000 cash now and agrees to pay the </a:t>
            </a:r>
            <a:r>
              <a:rPr lang="en-US" sz="2100" dirty="0" smtClean="0">
                <a:latin typeface="Liberation Sans" panose="020B0604020202020204" pitchFamily="34" charset="0"/>
              </a:rPr>
              <a:t>remaining NT$180,000 </a:t>
            </a:r>
            <a:r>
              <a:rPr lang="en-US" sz="2100" dirty="0">
                <a:latin typeface="Liberation Sans" panose="020B0604020202020204" pitchFamily="34" charset="0"/>
              </a:rPr>
              <a:t>on </a:t>
            </a:r>
            <a:r>
              <a:rPr lang="en-US" sz="2100" dirty="0" smtClean="0">
                <a:latin typeface="Liberation Sans" panose="020B0604020202020204" pitchFamily="34" charset="0"/>
              </a:rPr>
              <a:t>account.</a:t>
            </a:r>
            <a:endParaRPr lang="en-US" altLang="en-US" sz="2100" dirty="0">
              <a:latin typeface="Liberation Sans" panose="020B0604020202020204" pitchFamily="34" charset="0"/>
            </a:endParaRPr>
          </a:p>
        </p:txBody>
      </p:sp>
      <p:sp>
        <p:nvSpPr>
          <p:cNvPr id="100359" name="Text Box 7"/>
          <p:cNvSpPr txBox="1">
            <a:spLocks noChangeArrowheads="1"/>
          </p:cNvSpPr>
          <p:nvPr/>
        </p:nvSpPr>
        <p:spPr bwMode="auto">
          <a:xfrm>
            <a:off x="1752600" y="4357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Equipment</a:t>
            </a:r>
          </a:p>
        </p:txBody>
      </p:sp>
      <p:sp>
        <p:nvSpPr>
          <p:cNvPr id="100360" name="Text Box 8"/>
          <p:cNvSpPr txBox="1">
            <a:spLocks noChangeArrowheads="1"/>
          </p:cNvSpPr>
          <p:nvPr/>
        </p:nvSpPr>
        <p:spPr bwMode="auto">
          <a:xfrm>
            <a:off x="1752600" y="4738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Cash</a:t>
            </a:r>
          </a:p>
        </p:txBody>
      </p:sp>
      <p:sp>
        <p:nvSpPr>
          <p:cNvPr id="22536" name="Text Box 9"/>
          <p:cNvSpPr txBox="1">
            <a:spLocks noChangeArrowheads="1"/>
          </p:cNvSpPr>
          <p:nvPr/>
        </p:nvSpPr>
        <p:spPr bwMode="auto">
          <a:xfrm>
            <a:off x="685800" y="4343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July 1</a:t>
            </a:r>
          </a:p>
        </p:txBody>
      </p:sp>
      <p:sp>
        <p:nvSpPr>
          <p:cNvPr id="100362" name="Text Box 10"/>
          <p:cNvSpPr txBox="1">
            <a:spLocks noChangeArrowheads="1"/>
          </p:cNvSpPr>
          <p:nvPr/>
        </p:nvSpPr>
        <p:spPr bwMode="auto">
          <a:xfrm>
            <a:off x="5943600" y="4357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smtClean="0">
                <a:latin typeface="Liberation Sans" panose="020B0604020202020204" pitchFamily="34" charset="0"/>
              </a:rPr>
              <a:t>420,000</a:t>
            </a:r>
            <a:endParaRPr lang="en-US" altLang="en-US" sz="1800" dirty="0">
              <a:latin typeface="Liberation Sans" panose="020B0604020202020204" pitchFamily="34" charset="0"/>
            </a:endParaRPr>
          </a:p>
        </p:txBody>
      </p:sp>
      <p:sp>
        <p:nvSpPr>
          <p:cNvPr id="100363" name="Text Box 11"/>
          <p:cNvSpPr txBox="1">
            <a:spLocks noChangeArrowheads="1"/>
          </p:cNvSpPr>
          <p:nvPr/>
        </p:nvSpPr>
        <p:spPr bwMode="auto">
          <a:xfrm>
            <a:off x="7239000" y="4738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smtClean="0">
                <a:latin typeface="Liberation Sans" panose="020B0604020202020204" pitchFamily="34" charset="0"/>
              </a:rPr>
              <a:t>240,000</a:t>
            </a:r>
            <a:endParaRPr lang="en-US" altLang="en-US" sz="1800" dirty="0">
              <a:latin typeface="Liberation Sans" panose="020B0604020202020204" pitchFamily="34" charset="0"/>
            </a:endParaRPr>
          </a:p>
        </p:txBody>
      </p:sp>
      <p:sp>
        <p:nvSpPr>
          <p:cNvPr id="100368" name="Text Box 16"/>
          <p:cNvSpPr txBox="1">
            <a:spLocks noChangeArrowheads="1"/>
          </p:cNvSpPr>
          <p:nvPr/>
        </p:nvSpPr>
        <p:spPr bwMode="auto">
          <a:xfrm>
            <a:off x="7239000" y="5105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smtClean="0">
                <a:latin typeface="Liberation Sans" panose="020B0604020202020204" pitchFamily="34" charset="0"/>
              </a:rPr>
              <a:t>180,000</a:t>
            </a:r>
            <a:endParaRPr lang="en-US" altLang="en-US" sz="1800" dirty="0">
              <a:latin typeface="Liberation Sans" panose="020B0604020202020204" pitchFamily="34" charset="0"/>
            </a:endParaRPr>
          </a:p>
        </p:txBody>
      </p:sp>
      <p:sp>
        <p:nvSpPr>
          <p:cNvPr id="100369" name="Text Box 17"/>
          <p:cNvSpPr txBox="1">
            <a:spLocks noChangeArrowheads="1"/>
          </p:cNvSpPr>
          <p:nvPr/>
        </p:nvSpPr>
        <p:spPr bwMode="auto">
          <a:xfrm>
            <a:off x="1752600" y="5119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Accounts </a:t>
            </a:r>
            <a:r>
              <a:rPr lang="en-US" altLang="en-US" sz="1800" dirty="0" smtClean="0">
                <a:latin typeface="Liberation Sans" panose="020B0604020202020204" pitchFamily="34" charset="0"/>
              </a:rPr>
              <a:t>Payable</a:t>
            </a:r>
            <a:endParaRPr lang="en-US" altLang="en-US" sz="1800" dirty="0">
              <a:latin typeface="Liberation Sans" panose="020B0604020202020204" pitchFamily="34" charset="0"/>
            </a:endParaRPr>
          </a:p>
        </p:txBody>
      </p:sp>
      <p:sp>
        <p:nvSpPr>
          <p:cNvPr id="22542" name="Rectangle 18"/>
          <p:cNvSpPr>
            <a:spLocks noChangeArrowheads="1"/>
          </p:cNvSpPr>
          <p:nvPr/>
        </p:nvSpPr>
        <p:spPr bwMode="auto">
          <a:xfrm>
            <a:off x="6705600" y="278892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2-15</a:t>
            </a:r>
          </a:p>
          <a:p>
            <a:pPr algn="l"/>
            <a:r>
              <a:rPr lang="en-US" altLang="en-US" sz="1200" dirty="0" smtClean="0">
                <a:latin typeface="Liberation Sans" panose="020B0604020202020204" pitchFamily="34" charset="0"/>
              </a:rPr>
              <a:t>Compound journal entry</a:t>
            </a:r>
            <a:endParaRPr lang="en-US" altLang="en-US" sz="1200" dirty="0">
              <a:latin typeface="Liberation Sans" panose="020B0604020202020204" pitchFamily="34" charset="0"/>
            </a:endParaRPr>
          </a:p>
        </p:txBody>
      </p:sp>
      <p:sp>
        <p:nvSpPr>
          <p:cNvPr id="22544"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 name="Text Box 4"/>
          <p:cNvSpPr txBox="1">
            <a:spLocks noChangeArrowheads="1"/>
          </p:cNvSpPr>
          <p:nvPr/>
        </p:nvSpPr>
        <p:spPr bwMode="auto">
          <a:xfrm>
            <a:off x="2819400" y="3379113"/>
            <a:ext cx="358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smtClean="0">
                <a:solidFill>
                  <a:schemeClr val="bg1"/>
                </a:solidFill>
                <a:latin typeface="Liberation Sans" panose="020B0604020202020204" pitchFamily="34" charset="0"/>
              </a:rPr>
              <a:t>GENERAL JOURNAL</a:t>
            </a:r>
            <a:endParaRPr lang="en-US" altLang="en-US" sz="2200" b="1" dirty="0">
              <a:solidFill>
                <a:schemeClr val="bg1"/>
              </a:solidFill>
              <a:latin typeface="Liberation Sans" panose="020B0604020202020204" pitchFamily="34" charset="0"/>
            </a:endParaRPr>
          </a:p>
        </p:txBody>
      </p:sp>
      <p:sp>
        <p:nvSpPr>
          <p:cNvPr id="20"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rgbClr val="CC0000"/>
                </a:solidFill>
                <a:latin typeface="Liberation Sans" panose="020B0604020202020204" pitchFamily="34" charset="0"/>
              </a:rPr>
              <a:t>The Journal</a:t>
            </a:r>
            <a:endParaRPr lang="en-US" altLang="en-US" sz="3200" b="1" dirty="0">
              <a:solidFill>
                <a:srgbClr val="CC0000"/>
              </a:solidFill>
              <a:latin typeface="Liberation Sans" panose="020B0604020202020204" pitchFamily="34" charset="0"/>
            </a:endParaRPr>
          </a:p>
        </p:txBody>
      </p:sp>
      <p:sp>
        <p:nvSpPr>
          <p:cNvPr id="2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wipe(left)">
                                      <p:cBhvr>
                                        <p:cTn id="7" dur="500"/>
                                        <p:tgtEl>
                                          <p:spTgt spid="1003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0362"/>
                                        </p:tgtEl>
                                        <p:attrNameLst>
                                          <p:attrName>style.visibility</p:attrName>
                                        </p:attrNameLst>
                                      </p:cBhvr>
                                      <p:to>
                                        <p:strVal val="visible"/>
                                      </p:to>
                                    </p:set>
                                    <p:animEffect transition="in" filter="wipe(left)">
                                      <p:cBhvr>
                                        <p:cTn id="11" dur="500"/>
                                        <p:tgtEl>
                                          <p:spTgt spid="1003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0360"/>
                                        </p:tgtEl>
                                        <p:attrNameLst>
                                          <p:attrName>style.visibility</p:attrName>
                                        </p:attrNameLst>
                                      </p:cBhvr>
                                      <p:to>
                                        <p:strVal val="visible"/>
                                      </p:to>
                                    </p:set>
                                    <p:animEffect transition="in" filter="wipe(left)">
                                      <p:cBhvr>
                                        <p:cTn id="16" dur="500"/>
                                        <p:tgtEl>
                                          <p:spTgt spid="10036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0363"/>
                                        </p:tgtEl>
                                        <p:attrNameLst>
                                          <p:attrName>style.visibility</p:attrName>
                                        </p:attrNameLst>
                                      </p:cBhvr>
                                      <p:to>
                                        <p:strVal val="visible"/>
                                      </p:to>
                                    </p:set>
                                    <p:animEffect transition="in" filter="wipe(left)">
                                      <p:cBhvr>
                                        <p:cTn id="20" dur="500"/>
                                        <p:tgtEl>
                                          <p:spTgt spid="1003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0369"/>
                                        </p:tgtEl>
                                        <p:attrNameLst>
                                          <p:attrName>style.visibility</p:attrName>
                                        </p:attrNameLst>
                                      </p:cBhvr>
                                      <p:to>
                                        <p:strVal val="visible"/>
                                      </p:to>
                                    </p:set>
                                    <p:animEffect transition="in" filter="wipe(left)">
                                      <p:cBhvr>
                                        <p:cTn id="25" dur="500"/>
                                        <p:tgtEl>
                                          <p:spTgt spid="100369"/>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0368"/>
                                        </p:tgtEl>
                                        <p:attrNameLst>
                                          <p:attrName>style.visibility</p:attrName>
                                        </p:attrNameLst>
                                      </p:cBhvr>
                                      <p:to>
                                        <p:strVal val="visible"/>
                                      </p:to>
                                    </p:set>
                                    <p:animEffect transition="in" filter="wipe(left)">
                                      <p:cBhvr>
                                        <p:cTn id="29" dur="500"/>
                                        <p:tgtEl>
                                          <p:spTgt spid="100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p:bldP spid="100360" grpId="0"/>
      <p:bldP spid="100362" grpId="0"/>
      <p:bldP spid="100363" grpId="0"/>
      <p:bldP spid="100368" grpId="0"/>
      <p:bldP spid="1003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28649" y="1323483"/>
            <a:ext cx="8058151" cy="493981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5000"/>
              </a:lnSpc>
              <a:spcBef>
                <a:spcPts val="1200"/>
              </a:spcBef>
            </a:pPr>
            <a:r>
              <a:rPr lang="en-US" sz="2200" dirty="0" smtClean="0">
                <a:latin typeface="Liberation Sans" panose="020B0604020202020204" pitchFamily="34" charset="0"/>
              </a:rPr>
              <a:t>As </a:t>
            </a:r>
            <a:r>
              <a:rPr lang="en-US" sz="2200" dirty="0">
                <a:latin typeface="Liberation Sans" panose="020B0604020202020204" pitchFamily="34" charset="0"/>
              </a:rPr>
              <a:t>president and sole </a:t>
            </a:r>
            <a:r>
              <a:rPr lang="en-US" sz="2200" dirty="0" smtClean="0">
                <a:latin typeface="Liberation Sans" panose="020B0604020202020204" pitchFamily="34" charset="0"/>
              </a:rPr>
              <a:t>shareholder</a:t>
            </a:r>
            <a:r>
              <a:rPr lang="en-US" sz="2200" dirty="0">
                <a:latin typeface="Liberation Sans" panose="020B0604020202020204" pitchFamily="34" charset="0"/>
              </a:rPr>
              <a:t>, Kate Browne engaged in the following activities </a:t>
            </a:r>
            <a:r>
              <a:rPr lang="en-US" sz="2200" dirty="0" smtClean="0">
                <a:latin typeface="Liberation Sans" panose="020B0604020202020204" pitchFamily="34" charset="0"/>
              </a:rPr>
              <a:t>in establishing </a:t>
            </a:r>
            <a:r>
              <a:rPr lang="en-US" sz="2200" dirty="0">
                <a:latin typeface="Liberation Sans" panose="020B0604020202020204" pitchFamily="34" charset="0"/>
              </a:rPr>
              <a:t>her salon, Hair It </a:t>
            </a:r>
            <a:r>
              <a:rPr lang="en-US" sz="2200" dirty="0" smtClean="0">
                <a:latin typeface="Liberation Sans" panose="020B0604020202020204" pitchFamily="34" charset="0"/>
              </a:rPr>
              <a:t>Is Company SA.</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Opened </a:t>
            </a:r>
            <a:r>
              <a:rPr lang="en-US" sz="2200" dirty="0">
                <a:latin typeface="Liberation Sans" panose="020B0604020202020204" pitchFamily="34" charset="0"/>
              </a:rPr>
              <a:t>a bank account in the name of Hair It </a:t>
            </a:r>
            <a:r>
              <a:rPr lang="en-US" sz="2200" dirty="0" smtClean="0">
                <a:latin typeface="Liberation Sans" panose="020B0604020202020204" pitchFamily="34" charset="0"/>
              </a:rPr>
              <a:t>Is Company SA </a:t>
            </a:r>
            <a:r>
              <a:rPr lang="en-US" sz="2200" dirty="0">
                <a:latin typeface="Liberation Sans" panose="020B0604020202020204" pitchFamily="34" charset="0"/>
              </a:rPr>
              <a:t>and deposited </a:t>
            </a:r>
            <a:r>
              <a:rPr lang="en-US" sz="2200" dirty="0" smtClean="0">
                <a:latin typeface="Liberation Sans" panose="020B0604020202020204" pitchFamily="34" charset="0"/>
              </a:rPr>
              <a:t>€20,000 </a:t>
            </a:r>
            <a:r>
              <a:rPr lang="en-US" sz="2200" dirty="0">
                <a:latin typeface="Liberation Sans" panose="020B0604020202020204" pitchFamily="34" charset="0"/>
              </a:rPr>
              <a:t>of </a:t>
            </a:r>
            <a:r>
              <a:rPr lang="en-US" sz="2200" dirty="0" smtClean="0">
                <a:latin typeface="Liberation Sans" panose="020B0604020202020204" pitchFamily="34" charset="0"/>
              </a:rPr>
              <a:t>her own </a:t>
            </a:r>
            <a:r>
              <a:rPr lang="en-US" sz="2200" dirty="0">
                <a:latin typeface="Liberation Sans" panose="020B0604020202020204" pitchFamily="34" charset="0"/>
              </a:rPr>
              <a:t>money in this account in exchange for </a:t>
            </a:r>
            <a:r>
              <a:rPr lang="en-US" sz="2200" dirty="0" smtClean="0">
                <a:latin typeface="Liberation Sans" panose="020B0604020202020204" pitchFamily="34" charset="0"/>
              </a:rPr>
              <a:t>ordinary shares.</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Purchased </a:t>
            </a:r>
            <a:r>
              <a:rPr lang="en-US" sz="2200" dirty="0">
                <a:latin typeface="Liberation Sans" panose="020B0604020202020204" pitchFamily="34" charset="0"/>
              </a:rPr>
              <a:t>equipment on account (to be paid in 30 days) for a total cost of </a:t>
            </a:r>
            <a:r>
              <a:rPr lang="en-US" sz="2200" dirty="0" smtClean="0">
                <a:latin typeface="Liberation Sans" panose="020B0604020202020204" pitchFamily="34" charset="0"/>
              </a:rPr>
              <a:t>€4,800.</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Interviewed </a:t>
            </a:r>
            <a:r>
              <a:rPr lang="en-US" sz="2200" dirty="0">
                <a:latin typeface="Liberation Sans" panose="020B0604020202020204" pitchFamily="34" charset="0"/>
              </a:rPr>
              <a:t>three </a:t>
            </a:r>
            <a:r>
              <a:rPr lang="en-US" sz="2200" dirty="0" smtClean="0">
                <a:latin typeface="Liberation Sans" panose="020B0604020202020204" pitchFamily="34" charset="0"/>
              </a:rPr>
              <a:t>applicants </a:t>
            </a:r>
            <a:r>
              <a:rPr lang="en-US" sz="2200" dirty="0">
                <a:latin typeface="Liberation Sans" panose="020B0604020202020204" pitchFamily="34" charset="0"/>
              </a:rPr>
              <a:t>for the position of </a:t>
            </a:r>
            <a:r>
              <a:rPr lang="en-US" sz="2200" dirty="0" smtClean="0">
                <a:latin typeface="Liberation Sans" panose="020B0604020202020204" pitchFamily="34" charset="0"/>
              </a:rPr>
              <a:t>beautician.</a:t>
            </a:r>
          </a:p>
          <a:p>
            <a:pPr algn="l">
              <a:lnSpc>
                <a:spcPct val="125000"/>
              </a:lnSpc>
              <a:spcBef>
                <a:spcPts val="1200"/>
              </a:spcBef>
            </a:pPr>
            <a:r>
              <a:rPr lang="en-US" sz="2200" dirty="0" smtClean="0">
                <a:latin typeface="Liberation Sans" panose="020B0604020202020204" pitchFamily="34" charset="0"/>
              </a:rPr>
              <a:t>Prepare </a:t>
            </a:r>
            <a:r>
              <a:rPr lang="en-US" sz="2200" dirty="0">
                <a:latin typeface="Liberation Sans" panose="020B0604020202020204" pitchFamily="34" charset="0"/>
              </a:rPr>
              <a:t>the entries to record the transactions.</a:t>
            </a:r>
            <a:endParaRPr lang="en-US" altLang="en-US" sz="2200" dirty="0">
              <a:latin typeface="Liberation Sans" panose="020B0604020202020204" pitchFamily="34" charset="0"/>
            </a:endParaRPr>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53441998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628649" y="1336344"/>
            <a:ext cx="8058151" cy="443967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5000"/>
              </a:lnSpc>
              <a:spcBef>
                <a:spcPts val="1200"/>
              </a:spcBef>
            </a:pPr>
            <a:r>
              <a:rPr lang="en-US" sz="2200" b="1" dirty="0">
                <a:latin typeface="Liberation Sans" panose="020B0604020202020204" pitchFamily="34" charset="0"/>
              </a:rPr>
              <a:t>Prepare the entries to record the transactions.</a:t>
            </a:r>
            <a:endParaRPr lang="en-US" altLang="en-US" sz="2200" b="1" dirty="0">
              <a:latin typeface="Liberation Sans" panose="020B0604020202020204" pitchFamily="34" charset="0"/>
            </a:endParaRP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Opened </a:t>
            </a:r>
            <a:r>
              <a:rPr lang="en-US" sz="2200" dirty="0">
                <a:latin typeface="Liberation Sans" panose="020B0604020202020204" pitchFamily="34" charset="0"/>
              </a:rPr>
              <a:t>a bank account </a:t>
            </a:r>
            <a:r>
              <a:rPr lang="en-US" sz="2200" dirty="0" smtClean="0">
                <a:latin typeface="Liberation Sans" panose="020B0604020202020204" pitchFamily="34" charset="0"/>
              </a:rPr>
              <a:t>and </a:t>
            </a:r>
            <a:r>
              <a:rPr lang="en-US" sz="2200" dirty="0">
                <a:latin typeface="Liberation Sans" panose="020B0604020202020204" pitchFamily="34" charset="0"/>
              </a:rPr>
              <a:t>deposited </a:t>
            </a:r>
            <a:r>
              <a:rPr lang="en-US" sz="2200" dirty="0" smtClean="0">
                <a:latin typeface="Liberation Sans" panose="020B0604020202020204" pitchFamily="34" charset="0"/>
              </a:rPr>
              <a:t>€20,000.</a:t>
            </a:r>
          </a:p>
          <a:p>
            <a:pPr marL="457200" indent="-457200" algn="l">
              <a:lnSpc>
                <a:spcPct val="125000"/>
              </a:lnSpc>
              <a:spcBef>
                <a:spcPts val="1200"/>
              </a:spcBef>
              <a:buFont typeface="+mj-lt"/>
              <a:buAutoNum type="arabicPeriod"/>
            </a:pPr>
            <a:endParaRPr lang="en-US" sz="2200" dirty="0" smtClean="0">
              <a:latin typeface="Liberation Sans" panose="020B0604020202020204" pitchFamily="34" charset="0"/>
            </a:endParaRPr>
          </a:p>
          <a:p>
            <a:pPr marL="457200" indent="-457200" algn="l">
              <a:lnSpc>
                <a:spcPct val="125000"/>
              </a:lnSpc>
              <a:spcBef>
                <a:spcPts val="3600"/>
              </a:spcBef>
              <a:buFont typeface="+mj-lt"/>
              <a:buAutoNum type="arabicPeriod"/>
            </a:pPr>
            <a:r>
              <a:rPr lang="en-US" sz="2200" dirty="0" smtClean="0">
                <a:latin typeface="Liberation Sans" panose="020B0604020202020204" pitchFamily="34" charset="0"/>
              </a:rPr>
              <a:t>Purchased </a:t>
            </a:r>
            <a:r>
              <a:rPr lang="en-US" sz="2200" dirty="0">
                <a:latin typeface="Liberation Sans" panose="020B0604020202020204" pitchFamily="34" charset="0"/>
              </a:rPr>
              <a:t>equipment on account (to be paid in 30 days) for a total cost of </a:t>
            </a:r>
            <a:r>
              <a:rPr lang="en-US" sz="2200" dirty="0" smtClean="0">
                <a:latin typeface="Liberation Sans" panose="020B0604020202020204" pitchFamily="34" charset="0"/>
              </a:rPr>
              <a:t>€4,800.</a:t>
            </a:r>
          </a:p>
          <a:p>
            <a:pPr marL="457200" indent="-457200" algn="l">
              <a:lnSpc>
                <a:spcPct val="125000"/>
              </a:lnSpc>
              <a:spcBef>
                <a:spcPts val="1200"/>
              </a:spcBef>
              <a:buFont typeface="+mj-lt"/>
              <a:buAutoNum type="arabicPeriod"/>
            </a:pPr>
            <a:endParaRPr lang="en-US" sz="2200" dirty="0">
              <a:latin typeface="Liberation Sans" panose="020B0604020202020204" pitchFamily="34" charset="0"/>
            </a:endParaRPr>
          </a:p>
          <a:p>
            <a:pPr marL="457200" indent="-457200" algn="l">
              <a:lnSpc>
                <a:spcPct val="125000"/>
              </a:lnSpc>
              <a:spcBef>
                <a:spcPts val="3600"/>
              </a:spcBef>
              <a:buFont typeface="+mj-lt"/>
              <a:buAutoNum type="arabicPeriod"/>
            </a:pPr>
            <a:r>
              <a:rPr lang="en-US" sz="2200" dirty="0" smtClean="0">
                <a:latin typeface="Liberation Sans" panose="020B0604020202020204" pitchFamily="34" charset="0"/>
              </a:rPr>
              <a:t>Interviewed </a:t>
            </a:r>
            <a:r>
              <a:rPr lang="en-US" sz="2200" dirty="0">
                <a:latin typeface="Liberation Sans" panose="020B0604020202020204" pitchFamily="34" charset="0"/>
              </a:rPr>
              <a:t>three applicants for the position of beautician.</a:t>
            </a:r>
            <a:endParaRPr lang="en-US" sz="2200" dirty="0" smtClean="0">
              <a:latin typeface="Liberation Sans" panose="020B0604020202020204" pitchFamily="34" charset="0"/>
            </a:endParaRPr>
          </a:p>
        </p:txBody>
      </p:sp>
      <p:sp>
        <p:nvSpPr>
          <p:cNvPr id="40963" name="Rectangle 5"/>
          <p:cNvSpPr>
            <a:spLocks noChangeArrowheads="1"/>
          </p:cNvSpPr>
          <p:nvPr/>
        </p:nvSpPr>
        <p:spPr bwMode="auto">
          <a:xfrm>
            <a:off x="1524000" y="2403144"/>
            <a:ext cx="6324600" cy="832279"/>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a:latin typeface="Liberation Sans" panose="020B0604020202020204" pitchFamily="34" charset="0"/>
              </a:rPr>
              <a:t>Cash 	20,000</a:t>
            </a:r>
          </a:p>
          <a:p>
            <a:pPr marL="457200" indent="-457200" algn="l">
              <a:lnSpc>
                <a:spcPct val="120000"/>
              </a:lnSpc>
              <a:tabLst>
                <a:tab pos="4454525" algn="r"/>
                <a:tab pos="5943600" algn="r"/>
              </a:tabLst>
            </a:pPr>
            <a:r>
              <a:rPr lang="en-US" altLang="en-US" sz="2100" dirty="0">
                <a:latin typeface="Liberation Sans" panose="020B0604020202020204" pitchFamily="34" charset="0"/>
              </a:rPr>
              <a:t>	</a:t>
            </a:r>
            <a:r>
              <a:rPr lang="en-US" sz="2100" dirty="0">
                <a:latin typeface="Liberation Sans" panose="020B0604020202020204" pitchFamily="34" charset="0"/>
              </a:rPr>
              <a:t>Share Capital—Ordinary</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20,000</a:t>
            </a:r>
            <a:endParaRPr lang="en-US" altLang="en-US" sz="2100" dirty="0">
              <a:latin typeface="Liberation Sans" panose="020B0604020202020204" pitchFamily="34" charset="0"/>
            </a:endParaRPr>
          </a:p>
        </p:txBody>
      </p:sp>
      <p:sp>
        <p:nvSpPr>
          <p:cNvPr id="12" name="Rectangle 5"/>
          <p:cNvSpPr>
            <a:spLocks noChangeArrowheads="1"/>
          </p:cNvSpPr>
          <p:nvPr/>
        </p:nvSpPr>
        <p:spPr bwMode="auto">
          <a:xfrm>
            <a:off x="1524000" y="4308144"/>
            <a:ext cx="6324600" cy="83099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smtClean="0">
                <a:latin typeface="Liberation Sans" panose="020B0604020202020204" pitchFamily="34" charset="0"/>
              </a:rPr>
              <a:t>Equipment 	4,800</a:t>
            </a:r>
            <a:endParaRPr lang="en-US" altLang="en-US" sz="2100" dirty="0">
              <a:latin typeface="Liberation Sans" panose="020B0604020202020204" pitchFamily="34" charset="0"/>
            </a:endParaRPr>
          </a:p>
          <a:p>
            <a:pPr marL="457200" indent="-457200" algn="l">
              <a:lnSpc>
                <a:spcPct val="120000"/>
              </a:lnSpc>
              <a:tabLst>
                <a:tab pos="4454525" algn="r"/>
                <a:tab pos="5943600" algn="r"/>
              </a:tabLst>
            </a:pPr>
            <a:r>
              <a:rPr lang="en-US" altLang="en-US" sz="2100" dirty="0" smtClean="0">
                <a:latin typeface="Liberation Sans" panose="020B0604020202020204" pitchFamily="34" charset="0"/>
              </a:rPr>
              <a:t>	Accounts Payable </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4,800</a:t>
            </a:r>
            <a:endParaRPr lang="en-US" altLang="en-US" sz="2100" dirty="0">
              <a:latin typeface="Liberation Sans" panose="020B0604020202020204" pitchFamily="34" charset="0"/>
            </a:endParaRPr>
          </a:p>
        </p:txBody>
      </p:sp>
      <p:sp>
        <p:nvSpPr>
          <p:cNvPr id="13" name="Rectangle 5"/>
          <p:cNvSpPr>
            <a:spLocks noChangeArrowheads="1"/>
          </p:cNvSpPr>
          <p:nvPr/>
        </p:nvSpPr>
        <p:spPr bwMode="auto">
          <a:xfrm>
            <a:off x="1524000" y="5755944"/>
            <a:ext cx="1378857" cy="46166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smtClean="0">
                <a:latin typeface="Liberation Sans" panose="020B0604020202020204" pitchFamily="34" charset="0"/>
              </a:rPr>
              <a:t>No entry</a:t>
            </a:r>
            <a:endParaRPr lang="en-US" altLang="en-US" sz="2100" dirty="0">
              <a:latin typeface="Liberation Sans" panose="020B0604020202020204" pitchFamily="34" charset="0"/>
            </a:endParaRPr>
          </a:p>
        </p:txBody>
      </p:sp>
      <p:sp>
        <p:nvSpPr>
          <p:cNvPr id="15" name="TextBox 14"/>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6" name="TextBox 15"/>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2350211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P spid="12" grpId="0" build="p" bldLvl="2" autoUpdateAnimBg="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762000" y="1905000"/>
            <a:ext cx="57912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Aft>
                <a:spcPts val="0"/>
              </a:spcAft>
              <a:buClr>
                <a:srgbClr val="CC0000"/>
              </a:buClr>
              <a:buSzPct val="80000"/>
              <a:buFont typeface="Wingdings" pitchFamily="2" charset="2"/>
              <a:buChar char="u"/>
            </a:pPr>
            <a:r>
              <a:rPr lang="en-US" altLang="en-US" sz="2100" b="1" dirty="0">
                <a:solidFill>
                  <a:schemeClr val="hlink"/>
                </a:solidFill>
                <a:latin typeface="Liberation Sans" panose="020B0604020202020204" pitchFamily="34" charset="0"/>
              </a:rPr>
              <a:t>General Ledger</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contains </a:t>
            </a:r>
            <a:r>
              <a:rPr lang="en-US" sz="2100" dirty="0" smtClean="0">
                <a:latin typeface="Liberation Sans" panose="020B0604020202020204" pitchFamily="34" charset="0"/>
              </a:rPr>
              <a:t>all </a:t>
            </a:r>
            <a:r>
              <a:rPr lang="en-US" sz="2100" dirty="0">
                <a:latin typeface="Liberation Sans" panose="020B0604020202020204" pitchFamily="34" charset="0"/>
              </a:rPr>
              <a:t>the asset, </a:t>
            </a:r>
            <a:r>
              <a:rPr lang="en-US" sz="2100" dirty="0" smtClean="0">
                <a:latin typeface="Liberation Sans" panose="020B0604020202020204" pitchFamily="34" charset="0"/>
              </a:rPr>
              <a:t>liability</a:t>
            </a:r>
            <a:r>
              <a:rPr lang="en-US" sz="2100" dirty="0">
                <a:latin typeface="Liberation Sans" panose="020B0604020202020204" pitchFamily="34" charset="0"/>
              </a:rPr>
              <a:t>, and </a:t>
            </a:r>
            <a:r>
              <a:rPr lang="en-US" sz="2100" dirty="0" smtClean="0">
                <a:latin typeface="Liberation Sans" panose="020B0604020202020204" pitchFamily="34" charset="0"/>
              </a:rPr>
              <a:t>equity accounts.</a:t>
            </a:r>
            <a:endParaRPr lang="en-US" altLang="en-US" sz="2100" dirty="0">
              <a:latin typeface="Liberation Sans" panose="020B0604020202020204" pitchFamily="34" charset="0"/>
            </a:endParaRPr>
          </a:p>
        </p:txBody>
      </p:sp>
      <p:sp>
        <p:nvSpPr>
          <p:cNvPr id="24581" name="Rectangle 6"/>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rgbClr val="CC0000"/>
                </a:solidFill>
                <a:latin typeface="Liberation Sans" panose="020B0604020202020204" pitchFamily="34" charset="0"/>
              </a:rPr>
              <a:t>The Ledger</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5</a:t>
            </a:r>
            <a:endParaRPr lang="en-US" altLang="en-US" sz="1600" i="1" dirty="0">
              <a:solidFill>
                <a:schemeClr val="bg2"/>
              </a:solidFill>
              <a:latin typeface="Liberation Sans" panose="020B0604020202020204" pitchFamily="34" charset="0"/>
            </a:endParaRPr>
          </a:p>
        </p:txBody>
      </p:sp>
      <p:sp>
        <p:nvSpPr>
          <p:cNvPr id="14"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cxnSp>
        <p:nvCxnSpPr>
          <p:cNvPr id="15" name="Straight Connector 14"/>
          <p:cNvCxnSpPr/>
          <p:nvPr/>
        </p:nvCxnSpPr>
        <p:spPr bwMode="auto">
          <a:xfrm>
            <a:off x="6934200" y="990600"/>
            <a:ext cx="0" cy="19186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Rectangle 15"/>
          <p:cNvSpPr/>
          <p:nvPr/>
        </p:nvSpPr>
        <p:spPr>
          <a:xfrm>
            <a:off x="7063423" y="1039504"/>
            <a:ext cx="1851977" cy="1938992"/>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5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Explain </a:t>
            </a:r>
            <a:r>
              <a:rPr lang="en-US" sz="1600" b="1" dirty="0">
                <a:latin typeface="Liberation Sans" panose="020B0604020202020204" pitchFamily="34" charset="0"/>
              </a:rPr>
              <a:t>what a </a:t>
            </a:r>
            <a:r>
              <a:rPr lang="en-US" sz="1600" b="1" dirty="0" smtClean="0">
                <a:latin typeface="Liberation Sans" panose="020B0604020202020204" pitchFamily="34" charset="0"/>
              </a:rPr>
              <a:t>ledger is and </a:t>
            </a:r>
            <a:r>
              <a:rPr lang="en-US" sz="1600" b="1" dirty="0">
                <a:latin typeface="Liberation Sans" panose="020B0604020202020204" pitchFamily="34" charset="0"/>
              </a:rPr>
              <a:t>how it helps in </a:t>
            </a:r>
            <a:r>
              <a:rPr lang="en-US" sz="1600" b="1" dirty="0" smtClean="0">
                <a:latin typeface="Liberation Sans" panose="020B0604020202020204" pitchFamily="34" charset="0"/>
              </a:rPr>
              <a:t>the recording </a:t>
            </a:r>
            <a:r>
              <a:rPr lang="en-US" sz="1600" b="1" dirty="0">
                <a:latin typeface="Liberation Sans" panose="020B0604020202020204" pitchFamily="34" charset="0"/>
              </a:rPr>
              <a:t>process.</a:t>
            </a:r>
          </a:p>
        </p:txBody>
      </p:sp>
      <p:sp>
        <p:nvSpPr>
          <p:cNvPr id="17"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50000"/>
                  </a:schemeClr>
                </a:solidFill>
                <a:latin typeface="Liberation Sans" panose="020B0604020202020204" pitchFamily="34" charset="0"/>
              </a:rPr>
              <a:t>Steps in the Recording Process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8534400" cy="303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6096000"/>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2-16</a:t>
            </a:r>
          </a:p>
          <a:p>
            <a:pPr algn="l"/>
            <a:r>
              <a:rPr lang="en-US" sz="1200" dirty="0">
                <a:latin typeface="Liberation Sans" panose="020B0604020202020204" pitchFamily="34" charset="0"/>
              </a:rPr>
              <a:t>The general ledger</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135184"/>
            <a:ext cx="8153400" cy="4839915"/>
          </a:xfrm>
          <a:prstGeom prst="rect">
            <a:avLst/>
          </a:prstGeom>
        </p:spPr>
        <p:txBody>
          <a:bodyPr wrap="square">
            <a:spAutoFit/>
          </a:bodyPr>
          <a:lstStyle/>
          <a:p>
            <a:pPr algn="just">
              <a:lnSpc>
                <a:spcPct val="110000"/>
              </a:lnSpc>
              <a:spcBef>
                <a:spcPts val="600"/>
              </a:spcBef>
            </a:pPr>
            <a:r>
              <a:rPr lang="en-US" sz="2100" b="1" dirty="0" smtClean="0">
                <a:latin typeface="Liberation Sans" panose="020B0604020202020204" pitchFamily="34" charset="0"/>
              </a:rPr>
              <a:t>What Would Sam Do?</a:t>
            </a:r>
          </a:p>
          <a:p>
            <a:pPr algn="just">
              <a:lnSpc>
                <a:spcPct val="110000"/>
              </a:lnSpc>
              <a:spcBef>
                <a:spcPts val="600"/>
              </a:spcBef>
            </a:pPr>
            <a:r>
              <a:rPr lang="en-US" sz="2100" dirty="0" smtClean="0">
                <a:latin typeface="Liberation Sans" panose="020B0604020202020204" pitchFamily="34" charset="0"/>
              </a:rPr>
              <a:t>In </a:t>
            </a:r>
            <a:r>
              <a:rPr lang="en-US" sz="2100" dirty="0">
                <a:latin typeface="Liberation Sans" panose="020B0604020202020204" pitchFamily="34" charset="0"/>
              </a:rPr>
              <a:t>his autobiography, </a:t>
            </a:r>
            <a:r>
              <a:rPr lang="en-US" sz="2100" dirty="0" smtClean="0">
                <a:latin typeface="Liberation Sans" panose="020B0604020202020204" pitchFamily="34" charset="0"/>
              </a:rPr>
              <a:t>Sam Walton </a:t>
            </a:r>
            <a:r>
              <a:rPr lang="en-US" sz="2100" dirty="0">
                <a:latin typeface="Liberation Sans" panose="020B0604020202020204" pitchFamily="34" charset="0"/>
              </a:rPr>
              <a:t>described the </a:t>
            </a:r>
            <a:r>
              <a:rPr lang="en-US" sz="2100" dirty="0" smtClean="0">
                <a:latin typeface="Liberation Sans" panose="020B0604020202020204" pitchFamily="34" charset="0"/>
              </a:rPr>
              <a:t>double-entry accounting </a:t>
            </a:r>
            <a:r>
              <a:rPr lang="en-US" sz="2100" dirty="0">
                <a:latin typeface="Liberation Sans" panose="020B0604020202020204" pitchFamily="34" charset="0"/>
              </a:rPr>
              <a:t>system </a:t>
            </a:r>
            <a:r>
              <a:rPr lang="en-US" sz="2100" dirty="0" smtClean="0">
                <a:latin typeface="Liberation Sans" panose="020B0604020202020204" pitchFamily="34" charset="0"/>
              </a:rPr>
              <a:t>he used </a:t>
            </a:r>
            <a:r>
              <a:rPr lang="en-US" sz="2100" dirty="0">
                <a:latin typeface="Liberation Sans" panose="020B0604020202020204" pitchFamily="34" charset="0"/>
              </a:rPr>
              <a:t>when </a:t>
            </a:r>
            <a:r>
              <a:rPr lang="en-US" sz="2100" b="1" dirty="0">
                <a:solidFill>
                  <a:srgbClr val="CC0000"/>
                </a:solidFill>
                <a:latin typeface="Liberation Sans" panose="020B0604020202020204" pitchFamily="34" charset="0"/>
              </a:rPr>
              <a:t>Wal-Mart Stores</a:t>
            </a:r>
            <a:r>
              <a:rPr lang="en-US" sz="2100" dirty="0" smtClean="0">
                <a:latin typeface="Liberation Sans" panose="020B0604020202020204" pitchFamily="34" charset="0"/>
              </a:rPr>
              <a:t>, Inc</a:t>
            </a:r>
            <a:r>
              <a:rPr lang="en-US" sz="2100" dirty="0">
                <a:latin typeface="Liberation Sans" panose="020B0604020202020204" pitchFamily="34" charset="0"/>
              </a:rPr>
              <a:t>. (USA) was just </a:t>
            </a:r>
            <a:r>
              <a:rPr lang="en-US" sz="2100" dirty="0" smtClean="0">
                <a:latin typeface="Liberation Sans" panose="020B0604020202020204" pitchFamily="34" charset="0"/>
              </a:rPr>
              <a:t>getting started</a:t>
            </a:r>
            <a:r>
              <a:rPr lang="en-US" sz="2100" dirty="0">
                <a:latin typeface="Liberation Sans" panose="020B0604020202020204" pitchFamily="34" charset="0"/>
              </a:rPr>
              <a:t>: “We kept a little </a:t>
            </a:r>
            <a:r>
              <a:rPr lang="en-US" sz="2100" dirty="0" smtClean="0">
                <a:latin typeface="Liberation Sans" panose="020B0604020202020204" pitchFamily="34" charset="0"/>
              </a:rPr>
              <a:t>pigeonhole on </a:t>
            </a:r>
            <a:r>
              <a:rPr lang="en-US" sz="2100" dirty="0">
                <a:latin typeface="Liberation Sans" panose="020B0604020202020204" pitchFamily="34" charset="0"/>
              </a:rPr>
              <a:t>the wall for </a:t>
            </a:r>
            <a:r>
              <a:rPr lang="en-US" sz="2100" dirty="0" smtClean="0">
                <a:latin typeface="Liberation Sans" panose="020B0604020202020204" pitchFamily="34" charset="0"/>
              </a:rPr>
              <a:t>the cash </a:t>
            </a:r>
            <a:r>
              <a:rPr lang="en-US" sz="2100" dirty="0">
                <a:latin typeface="Liberation Sans" panose="020B0604020202020204" pitchFamily="34" charset="0"/>
              </a:rPr>
              <a:t>receipts and </a:t>
            </a:r>
            <a:r>
              <a:rPr lang="en-US" sz="2100" dirty="0" smtClean="0">
                <a:latin typeface="Liberation Sans" panose="020B0604020202020204" pitchFamily="34" charset="0"/>
              </a:rPr>
              <a:t>paperwork of </a:t>
            </a:r>
            <a:r>
              <a:rPr lang="en-US" sz="2100" dirty="0">
                <a:latin typeface="Liberation Sans" panose="020B0604020202020204" pitchFamily="34" charset="0"/>
              </a:rPr>
              <a:t>each [Wal-Mart] store</a:t>
            </a:r>
            <a:r>
              <a:rPr lang="en-US" sz="2100" dirty="0" smtClean="0">
                <a:latin typeface="Liberation Sans" panose="020B0604020202020204" pitchFamily="34" charset="0"/>
              </a:rPr>
              <a:t>. I </a:t>
            </a:r>
            <a:r>
              <a:rPr lang="en-US" sz="2100" dirty="0">
                <a:latin typeface="Liberation Sans" panose="020B0604020202020204" pitchFamily="34" charset="0"/>
              </a:rPr>
              <a:t>had a blue binder </a:t>
            </a:r>
            <a:r>
              <a:rPr lang="en-US" sz="2100" dirty="0" smtClean="0">
                <a:latin typeface="Liberation Sans" panose="020B0604020202020204" pitchFamily="34" charset="0"/>
              </a:rPr>
              <a:t>ledger book </a:t>
            </a:r>
            <a:r>
              <a:rPr lang="en-US" sz="2100" dirty="0">
                <a:latin typeface="Liberation Sans" panose="020B0604020202020204" pitchFamily="34" charset="0"/>
              </a:rPr>
              <a:t>for each store. </a:t>
            </a:r>
            <a:r>
              <a:rPr lang="en-US" sz="2100" dirty="0" smtClean="0">
                <a:latin typeface="Liberation Sans" panose="020B0604020202020204" pitchFamily="34" charset="0"/>
              </a:rPr>
              <a:t>When we </a:t>
            </a:r>
            <a:r>
              <a:rPr lang="en-US" sz="2100" dirty="0">
                <a:latin typeface="Liberation Sans" panose="020B0604020202020204" pitchFamily="34" charset="0"/>
              </a:rPr>
              <a:t>added a store, we </a:t>
            </a:r>
            <a:r>
              <a:rPr lang="en-US" sz="2100" dirty="0" smtClean="0">
                <a:latin typeface="Liberation Sans" panose="020B0604020202020204" pitchFamily="34" charset="0"/>
              </a:rPr>
              <a:t>added a </a:t>
            </a:r>
            <a:r>
              <a:rPr lang="en-US" sz="2100" dirty="0">
                <a:latin typeface="Liberation Sans" panose="020B0604020202020204" pitchFamily="34" charset="0"/>
              </a:rPr>
              <a:t>pigeonhole. We did this at least up to twenty stores. </a:t>
            </a:r>
            <a:r>
              <a:rPr lang="en-US" sz="2100" dirty="0" smtClean="0">
                <a:latin typeface="Liberation Sans" panose="020B0604020202020204" pitchFamily="34" charset="0"/>
              </a:rPr>
              <a:t>Then once </a:t>
            </a:r>
            <a:r>
              <a:rPr lang="en-US" sz="2100" dirty="0">
                <a:latin typeface="Liberation Sans" panose="020B0604020202020204" pitchFamily="34" charset="0"/>
              </a:rPr>
              <a:t>a month, the bookkeeper and I would enter the merchandise</a:t>
            </a:r>
            <a:r>
              <a:rPr lang="en-US" sz="2100" dirty="0" smtClean="0">
                <a:latin typeface="Liberation Sans" panose="020B0604020202020204" pitchFamily="34" charset="0"/>
              </a:rPr>
              <a:t>, enter </a:t>
            </a:r>
            <a:r>
              <a:rPr lang="en-US" sz="2100" dirty="0">
                <a:latin typeface="Liberation Sans" panose="020B0604020202020204" pitchFamily="34" charset="0"/>
              </a:rPr>
              <a:t>the sales, enter the cash, and balance it</a:t>
            </a:r>
            <a:r>
              <a:rPr lang="en-US" sz="2100" dirty="0" smtClean="0">
                <a:latin typeface="Liberation Sans" panose="020B0604020202020204" pitchFamily="34" charset="0"/>
              </a:rPr>
              <a:t>.” Today</a:t>
            </a:r>
            <a:r>
              <a:rPr lang="en-US" sz="2100" dirty="0">
                <a:latin typeface="Liberation Sans" panose="020B0604020202020204" pitchFamily="34" charset="0"/>
              </a:rPr>
              <a:t>, the company operates more than 7,000 stores </a:t>
            </a:r>
            <a:r>
              <a:rPr lang="en-US" sz="2100" dirty="0" smtClean="0">
                <a:latin typeface="Liberation Sans" panose="020B0604020202020204" pitchFamily="34" charset="0"/>
              </a:rPr>
              <a:t>worldwide under </a:t>
            </a:r>
            <a:r>
              <a:rPr lang="en-US" sz="2100" dirty="0">
                <a:latin typeface="Liberation Sans" panose="020B0604020202020204" pitchFamily="34" charset="0"/>
              </a:rPr>
              <a:t>various names. That’s a lot of “pigeonholes</a:t>
            </a:r>
            <a:r>
              <a:rPr lang="en-US" sz="2100" dirty="0" smtClean="0">
                <a:latin typeface="Liberation Sans" panose="020B0604020202020204" pitchFamily="34" charset="0"/>
              </a:rPr>
              <a:t>.” </a:t>
            </a:r>
          </a:p>
          <a:p>
            <a:pPr algn="just">
              <a:lnSpc>
                <a:spcPct val="110000"/>
              </a:lnSpc>
              <a:spcBef>
                <a:spcPts val="600"/>
              </a:spcBef>
            </a:pPr>
            <a:r>
              <a:rPr lang="en-US" sz="1900" i="1" dirty="0" smtClean="0">
                <a:latin typeface="Liberation Sans" panose="020B0604020202020204" pitchFamily="34" charset="0"/>
              </a:rPr>
              <a:t>Source</a:t>
            </a:r>
            <a:r>
              <a:rPr lang="en-US" sz="1900" i="1" dirty="0">
                <a:latin typeface="Liberation Sans" panose="020B0604020202020204" pitchFamily="34" charset="0"/>
              </a:rPr>
              <a:t>: </a:t>
            </a:r>
            <a:r>
              <a:rPr lang="en-US" sz="1900" dirty="0">
                <a:latin typeface="Liberation Sans" panose="020B0604020202020204" pitchFamily="34" charset="0"/>
              </a:rPr>
              <a:t>Sam Walton, </a:t>
            </a:r>
            <a:r>
              <a:rPr lang="en-US" sz="1900" i="1" dirty="0">
                <a:latin typeface="Liberation Sans" panose="020B0604020202020204" pitchFamily="34" charset="0"/>
              </a:rPr>
              <a:t>Made in America </a:t>
            </a:r>
            <a:r>
              <a:rPr lang="en-US" sz="1900" dirty="0">
                <a:latin typeface="Liberation Sans" panose="020B0604020202020204" pitchFamily="34" charset="0"/>
              </a:rPr>
              <a:t>(New York: Doubleday</a:t>
            </a:r>
            <a:r>
              <a:rPr lang="en-US" sz="1900" dirty="0" smtClean="0">
                <a:latin typeface="Liberation Sans" panose="020B0604020202020204" pitchFamily="34" charset="0"/>
              </a:rPr>
              <a:t>, 1992</a:t>
            </a:r>
            <a:r>
              <a:rPr lang="en-US" sz="1900" dirty="0">
                <a:latin typeface="Liberation Sans" panose="020B0604020202020204" pitchFamily="34" charset="0"/>
              </a:rPr>
              <a:t>), p. </a:t>
            </a:r>
            <a:r>
              <a:rPr lang="en-US" sz="1900" dirty="0" smtClean="0">
                <a:latin typeface="Liberation Sans" panose="020B0604020202020204" pitchFamily="34" charset="0"/>
              </a:rPr>
              <a:t>53</a:t>
            </a:r>
            <a:r>
              <a:rPr lang="en-US" sz="1900" dirty="0">
                <a:latin typeface="Liberation Sans" panose="020B0604020202020204" pitchFamily="34" charset="0"/>
              </a:rPr>
              <a:t>.</a:t>
            </a:r>
          </a:p>
        </p:txBody>
      </p:sp>
      <p:sp>
        <p:nvSpPr>
          <p:cNvPr id="9" name="Rectangle 8"/>
          <p:cNvSpPr/>
          <p:nvPr/>
        </p:nvSpPr>
        <p:spPr bwMode="auto">
          <a:xfrm>
            <a:off x="332096" y="353704"/>
            <a:ext cx="8458200" cy="5621395"/>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978856"/>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Rectangle 10"/>
          <p:cNvSpPr/>
          <p:nvPr/>
        </p:nvSpPr>
        <p:spPr>
          <a:xfrm>
            <a:off x="4114800" y="1041205"/>
            <a:ext cx="4572000" cy="447815"/>
          </a:xfrm>
          <a:prstGeom prst="rect">
            <a:avLst/>
          </a:prstGeom>
        </p:spPr>
        <p:txBody>
          <a:bodyPr wrap="square">
            <a:spAutoFit/>
          </a:bodyPr>
          <a:lstStyle/>
          <a:p>
            <a:pPr algn="r">
              <a:lnSpc>
                <a:spcPct val="110000"/>
              </a:lnSpc>
              <a:spcBef>
                <a:spcPts val="600"/>
              </a:spcBef>
            </a:pPr>
            <a:r>
              <a:rPr lang="en-US" sz="2100" b="1" dirty="0">
                <a:solidFill>
                  <a:srgbClr val="CC0000"/>
                </a:solidFill>
                <a:latin typeface="Liberation Sans" panose="020B0604020202020204" pitchFamily="34" charset="0"/>
              </a:rPr>
              <a:t>Wal-Mart Stores, Inc. </a:t>
            </a:r>
            <a:r>
              <a:rPr lang="en-US" sz="2100" b="1" dirty="0">
                <a:latin typeface="Liberation Sans" panose="020B0604020202020204" pitchFamily="34" charset="0"/>
              </a:rPr>
              <a:t>(USA)</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248564907"/>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rgbClr val="CC0000"/>
                </a:solidFill>
                <a:latin typeface="Liberation Sans" panose="020B0604020202020204" pitchFamily="34" charset="0"/>
              </a:rPr>
              <a:t>The Ledger</a:t>
            </a:r>
            <a:endParaRPr lang="en-US" altLang="en-US" sz="3200" b="1" dirty="0">
              <a:solidFill>
                <a:srgbClr val="CC0000"/>
              </a:solidFill>
              <a:latin typeface="Liberation Sans" panose="020B0604020202020204" pitchFamily="34" charset="0"/>
            </a:endParaRPr>
          </a:p>
        </p:txBody>
      </p:sp>
      <p:sp>
        <p:nvSpPr>
          <p:cNvPr id="2662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0" name="Text Box 2"/>
          <p:cNvSpPr txBox="1">
            <a:spLocks noChangeArrowheads="1"/>
          </p:cNvSpPr>
          <p:nvPr/>
        </p:nvSpPr>
        <p:spPr bwMode="auto">
          <a:xfrm>
            <a:off x="533400" y="1295400"/>
            <a:ext cx="82296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solidFill>
                  <a:srgbClr val="006600"/>
                </a:solidFill>
                <a:latin typeface="Liberation Sans" panose="020B0604020202020204" pitchFamily="34" charset="0"/>
              </a:rPr>
              <a:t>STANDARD FORM OF ACCOUNT</a:t>
            </a:r>
            <a:endParaRPr lang="en-US" altLang="en-US" sz="2600" b="1" dirty="0">
              <a:solidFill>
                <a:srgbClr val="006600"/>
              </a:solidFill>
              <a:latin typeface="Liberation Sans" panose="020B0604020202020204" pitchFamily="34" charset="0"/>
            </a:endParaRP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103437"/>
            <a:ext cx="8401050" cy="2908321"/>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364104" y="1397421"/>
            <a:ext cx="1524000" cy="646331"/>
          </a:xfrm>
          <a:prstGeom prst="rect">
            <a:avLst/>
          </a:prstGeom>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2-17</a:t>
            </a:r>
            <a:endParaRPr lang="en-US" sz="1200" b="1" dirty="0">
              <a:latin typeface="Liberation Sans" panose="020B0604020202020204" pitchFamily="34" charset="0"/>
            </a:endParaRPr>
          </a:p>
          <a:p>
            <a:pPr algn="l"/>
            <a:r>
              <a:rPr lang="en-US" sz="1200" dirty="0">
                <a:latin typeface="Liberation Sans" panose="020B0604020202020204" pitchFamily="34" charset="0"/>
              </a:rPr>
              <a:t>Three-column form of account</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0" name="Text Box 4"/>
          <p:cNvSpPr txBox="1">
            <a:spLocks noChangeArrowheads="1"/>
          </p:cNvSpPr>
          <p:nvPr/>
        </p:nvSpPr>
        <p:spPr bwMode="auto">
          <a:xfrm>
            <a:off x="304800" y="3200400"/>
            <a:ext cx="1905000" cy="1643527"/>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defRPr/>
            </a:pPr>
            <a:r>
              <a:rPr lang="en-US" sz="2100" dirty="0" smtClean="0">
                <a:latin typeface="Liberation Sans" panose="020B0604020202020204" pitchFamily="34" charset="0"/>
                <a:cs typeface="Arial" charset="0"/>
              </a:rPr>
              <a:t>Transferring journal entries to the ledger accounts. </a:t>
            </a:r>
          </a:p>
        </p:txBody>
      </p:sp>
      <p:sp>
        <p:nvSpPr>
          <p:cNvPr id="27651" name="Rectangle 21"/>
          <p:cNvSpPr>
            <a:spLocks noChangeArrowheads="1"/>
          </p:cNvSpPr>
          <p:nvPr/>
        </p:nvSpPr>
        <p:spPr bwMode="auto">
          <a:xfrm>
            <a:off x="914400" y="5562600"/>
            <a:ext cx="152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2-18</a:t>
            </a:r>
          </a:p>
          <a:p>
            <a:pPr algn="l"/>
            <a:r>
              <a:rPr lang="en-US" altLang="en-US" sz="1200" dirty="0" smtClean="0">
                <a:latin typeface="Liberation Sans" panose="020B0604020202020204" pitchFamily="34" charset="0"/>
              </a:rPr>
              <a:t>Posting a journal entry</a:t>
            </a:r>
            <a:endParaRPr lang="en-US" altLang="en-US" sz="1200" dirty="0">
              <a:latin typeface="Liberation Sans" panose="020B0604020202020204" pitchFamily="34" charset="0"/>
            </a:endParaRPr>
          </a:p>
        </p:txBody>
      </p:sp>
      <p:sp>
        <p:nvSpPr>
          <p:cNvPr id="27654" name="Line 2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Posting</a:t>
            </a:r>
          </a:p>
        </p:txBody>
      </p:sp>
      <p:pic>
        <p:nvPicPr>
          <p:cNvPr id="122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33400"/>
            <a:ext cx="6760091" cy="570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bwMode="auto">
          <a:xfrm>
            <a:off x="277504" y="990600"/>
            <a:ext cx="0" cy="19186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 name="Rectangle 10"/>
          <p:cNvSpPr/>
          <p:nvPr/>
        </p:nvSpPr>
        <p:spPr>
          <a:xfrm>
            <a:off x="352135" y="1039504"/>
            <a:ext cx="1851977" cy="1938992"/>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6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Explain </a:t>
            </a:r>
            <a:r>
              <a:rPr lang="en-US" sz="1600" b="1" dirty="0">
                <a:latin typeface="Liberation Sans" panose="020B0604020202020204" pitchFamily="34" charset="0"/>
              </a:rPr>
              <a:t>what </a:t>
            </a:r>
            <a:r>
              <a:rPr lang="en-US" sz="1600" b="1" dirty="0" smtClean="0">
                <a:latin typeface="Liberation Sans" panose="020B0604020202020204" pitchFamily="34" charset="0"/>
              </a:rPr>
              <a:t>posting is and how it helps in the recording process.</a:t>
            </a:r>
            <a:endParaRPr lang="en-US" sz="1600" b="1" dirty="0">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33400" y="19812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chemeClr val="tx1"/>
              </a:buClr>
              <a:buFont typeface="Wingdings" pitchFamily="2" charset="2"/>
              <a:buNone/>
            </a:pPr>
            <a:r>
              <a:rPr lang="en-US" altLang="en-US" sz="2300" b="1" dirty="0">
                <a:latin typeface="Liberation Sans" panose="020B0604020202020204" pitchFamily="34" charset="0"/>
              </a:rPr>
              <a:t>Posting:</a:t>
            </a:r>
          </a:p>
          <a:p>
            <a:pPr lvl="1" algn="l">
              <a:lnSpc>
                <a:spcPct val="120000"/>
              </a:lnSpc>
              <a:spcBef>
                <a:spcPct val="50000"/>
              </a:spcBef>
              <a:buClr>
                <a:schemeClr val="tx1"/>
              </a:buClr>
              <a:buFont typeface="Wingdings" pitchFamily="2" charset="2"/>
              <a:buAutoNum type="alphaLcPeriod"/>
            </a:pPr>
            <a:r>
              <a:rPr lang="en-US" altLang="en-US" sz="2300" b="1" dirty="0">
                <a:latin typeface="Liberation Sans" panose="020B0604020202020204" pitchFamily="34" charset="0"/>
              </a:rPr>
              <a:t>normally occurs before journalizing.</a:t>
            </a:r>
          </a:p>
          <a:p>
            <a:pPr lvl="1" algn="l">
              <a:lnSpc>
                <a:spcPct val="120000"/>
              </a:lnSpc>
              <a:spcBef>
                <a:spcPct val="50000"/>
              </a:spcBef>
              <a:buClr>
                <a:schemeClr val="tx1"/>
              </a:buClr>
              <a:buFont typeface="Wingdings" pitchFamily="2" charset="2"/>
              <a:buAutoNum type="alphaLcPeriod"/>
            </a:pPr>
            <a:r>
              <a:rPr lang="en-US" altLang="en-US" sz="2300" b="1" dirty="0">
                <a:latin typeface="Liberation Sans" panose="020B0604020202020204" pitchFamily="34" charset="0"/>
              </a:rPr>
              <a:t>transfers ledger transaction data to the journal.</a:t>
            </a:r>
          </a:p>
          <a:p>
            <a:pPr lvl="1" algn="l">
              <a:lnSpc>
                <a:spcPct val="120000"/>
              </a:lnSpc>
              <a:spcBef>
                <a:spcPct val="50000"/>
              </a:spcBef>
              <a:buClr>
                <a:schemeClr val="tx1"/>
              </a:buClr>
              <a:buFont typeface="Wingdings" pitchFamily="2" charset="2"/>
              <a:buAutoNum type="alphaLcPeriod"/>
            </a:pPr>
            <a:r>
              <a:rPr lang="en-US" altLang="en-US" sz="2300" b="1" dirty="0">
                <a:latin typeface="Liberation Sans" panose="020B0604020202020204" pitchFamily="34" charset="0"/>
              </a:rPr>
              <a:t>is an optional step in the recording process.</a:t>
            </a:r>
          </a:p>
          <a:p>
            <a:pPr lvl="1" algn="l">
              <a:lnSpc>
                <a:spcPct val="120000"/>
              </a:lnSpc>
              <a:spcBef>
                <a:spcPct val="50000"/>
              </a:spcBef>
              <a:buClr>
                <a:schemeClr val="tx1"/>
              </a:buClr>
              <a:buFont typeface="Wingdings" pitchFamily="2" charset="2"/>
              <a:buAutoNum type="alphaLcPeriod"/>
            </a:pPr>
            <a:r>
              <a:rPr lang="en-US" altLang="en-US" sz="2300" b="1" dirty="0">
                <a:latin typeface="Liberation Sans" panose="020B0604020202020204" pitchFamily="34" charset="0"/>
              </a:rPr>
              <a:t>transfers journal entries to ledger accounts.</a:t>
            </a:r>
          </a:p>
        </p:txBody>
      </p:sp>
      <p:sp>
        <p:nvSpPr>
          <p:cNvPr id="28676"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Posting</a:t>
            </a:r>
          </a:p>
        </p:txBody>
      </p:sp>
      <p:sp>
        <p:nvSpPr>
          <p:cNvPr id="2867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678"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CC0000"/>
                </a:solidFill>
                <a:latin typeface="Liberation Sans" panose="020B0604020202020204" pitchFamily="34" charset="0"/>
              </a:rPr>
              <a:t>Question</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10" name="Notched Right Arrow 9"/>
          <p:cNvSpPr/>
          <p:nvPr/>
        </p:nvSpPr>
        <p:spPr bwMode="auto">
          <a:xfrm>
            <a:off x="180109" y="438912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2</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852281"/>
            <a:ext cx="8331200" cy="450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i="1" dirty="0" smtClean="0">
                <a:latin typeface="Liberation Sans" panose="020B0604020202020204" pitchFamily="34" charset="0"/>
              </a:rPr>
              <a:t>After </a:t>
            </a:r>
            <a:r>
              <a:rPr lang="en-US" sz="1900" i="1" dirty="0">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what an account is and how it helps </a:t>
            </a:r>
            <a:r>
              <a:rPr lang="en-US" sz="1900" dirty="0" smtClean="0">
                <a:latin typeface="Liberation Sans" panose="020B0604020202020204" pitchFamily="34" charset="0"/>
              </a:rPr>
              <a:t>in the </a:t>
            </a:r>
            <a:r>
              <a:rPr lang="en-US" sz="1900" dirty="0">
                <a:latin typeface="Liberation Sans" panose="020B0604020202020204" pitchFamily="34" charset="0"/>
              </a:rPr>
              <a:t>recording </a:t>
            </a:r>
            <a:r>
              <a:rPr lang="en-US" sz="1900" dirty="0" smtClean="0">
                <a:latin typeface="Liberation Sans" panose="020B0604020202020204" pitchFamily="34" charset="0"/>
              </a:rPr>
              <a:t>process.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Define </a:t>
            </a:r>
            <a:r>
              <a:rPr lang="en-US" sz="1900" dirty="0">
                <a:latin typeface="Liberation Sans" panose="020B0604020202020204" pitchFamily="34" charset="0"/>
              </a:rPr>
              <a:t>debits and credits and explain their </a:t>
            </a:r>
            <a:r>
              <a:rPr lang="en-US" sz="1900" dirty="0" smtClean="0">
                <a:latin typeface="Liberation Sans" panose="020B0604020202020204" pitchFamily="34" charset="0"/>
              </a:rPr>
              <a:t>use in </a:t>
            </a:r>
            <a:r>
              <a:rPr lang="en-US" sz="1900" dirty="0">
                <a:latin typeface="Liberation Sans" panose="020B0604020202020204" pitchFamily="34" charset="0"/>
              </a:rPr>
              <a:t>recording business </a:t>
            </a:r>
            <a:r>
              <a:rPr lang="en-US" sz="1900" dirty="0" smtClean="0">
                <a:latin typeface="Liberation Sans" panose="020B0604020202020204" pitchFamily="34" charset="0"/>
              </a:rPr>
              <a:t>transactions.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Identify </a:t>
            </a:r>
            <a:r>
              <a:rPr lang="en-US" sz="1900" dirty="0">
                <a:latin typeface="Liberation Sans" panose="020B0604020202020204" pitchFamily="34" charset="0"/>
              </a:rPr>
              <a:t>the basic steps in the recording </a:t>
            </a:r>
            <a:r>
              <a:rPr lang="en-US" sz="1900" dirty="0" smtClean="0">
                <a:latin typeface="Liberation Sans" panose="020B0604020202020204" pitchFamily="34" charset="0"/>
              </a:rPr>
              <a:t>process.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what a journal is and how it helps in </a:t>
            </a:r>
            <a:r>
              <a:rPr lang="en-US" sz="1900" dirty="0" smtClean="0">
                <a:latin typeface="Liberation Sans" panose="020B0604020202020204" pitchFamily="34" charset="0"/>
              </a:rPr>
              <a:t>the recording process.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what a ledger is and how it helps in </a:t>
            </a:r>
            <a:r>
              <a:rPr lang="en-US" sz="1900" dirty="0" smtClean="0">
                <a:latin typeface="Liberation Sans" panose="020B0604020202020204" pitchFamily="34" charset="0"/>
              </a:rPr>
              <a:t>the recording process.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what posting is and how it helps in </a:t>
            </a:r>
            <a:r>
              <a:rPr lang="en-US" sz="1900" dirty="0" smtClean="0">
                <a:latin typeface="Liberation Sans" panose="020B0604020202020204" pitchFamily="34" charset="0"/>
              </a:rPr>
              <a:t>the recording process.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Prepare </a:t>
            </a:r>
            <a:r>
              <a:rPr lang="en-US" sz="1900" dirty="0">
                <a:latin typeface="Liberation Sans" panose="020B0604020202020204" pitchFamily="34" charset="0"/>
              </a:rPr>
              <a:t>a trial balance and explain its purposes.</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754040"/>
            <a:ext cx="67818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400" b="1" dirty="0" smtClean="0">
                <a:solidFill>
                  <a:srgbClr val="5F5F5F"/>
                </a:solidFill>
                <a:latin typeface="Liberation Sans" panose="020B0604020202020204" pitchFamily="34" charset="0"/>
              </a:rPr>
              <a:t>The Recording Process</a:t>
            </a:r>
            <a:endParaRPr lang="en-US" altLang="en-US" sz="44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743764"/>
            <a:ext cx="0" cy="858753"/>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272260692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40" y="497691"/>
            <a:ext cx="8623012" cy="529350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79696" y="5853752"/>
            <a:ext cx="32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2-19</a:t>
            </a:r>
          </a:p>
          <a:p>
            <a:pPr algn="l"/>
            <a:r>
              <a:rPr lang="en-US" sz="1200" dirty="0">
                <a:latin typeface="Liberation Sans" panose="020B0604020202020204" pitchFamily="34" charset="0"/>
              </a:rPr>
              <a:t>Chart of accounts </a:t>
            </a:r>
            <a:r>
              <a:rPr lang="en-US" sz="1200" dirty="0" smtClean="0">
                <a:latin typeface="Liberation Sans" panose="020B0604020202020204" pitchFamily="34" charset="0"/>
              </a:rPr>
              <a:t>for Yazici </a:t>
            </a:r>
            <a:r>
              <a:rPr lang="en-US" sz="1200" dirty="0">
                <a:latin typeface="Liberation Sans" panose="020B0604020202020204" pitchFamily="34" charset="0"/>
              </a:rPr>
              <a:t>Advertising A.S¸ .</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0"/>
          <p:cNvSpPr>
            <a:spLocks noChangeArrowheads="1"/>
          </p:cNvSpPr>
          <p:nvPr/>
        </p:nvSpPr>
        <p:spPr bwMode="auto">
          <a:xfrm>
            <a:off x="228600" y="1279525"/>
            <a:ext cx="2590800" cy="440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4488" indent="-34448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spcBef>
                <a:spcPct val="50000"/>
              </a:spcBef>
            </a:pPr>
            <a:r>
              <a:rPr lang="en-US" altLang="en-US" sz="2000" b="1" dirty="0">
                <a:latin typeface="Liberation Sans" panose="020B0604020202020204" pitchFamily="34" charset="0"/>
              </a:rPr>
              <a:t>Follow these steps:</a:t>
            </a:r>
          </a:p>
          <a:p>
            <a:pPr algn="l">
              <a:lnSpc>
                <a:spcPct val="110000"/>
              </a:lnSpc>
              <a:spcBef>
                <a:spcPct val="50000"/>
              </a:spcBef>
            </a:pPr>
            <a:r>
              <a:rPr lang="en-US" altLang="en-US" sz="1900" dirty="0">
                <a:latin typeface="Liberation Sans" panose="020B0604020202020204" pitchFamily="34" charset="0"/>
              </a:rPr>
              <a:t>1. 	Determine what type of account is involved.</a:t>
            </a:r>
          </a:p>
          <a:p>
            <a:pPr algn="l">
              <a:lnSpc>
                <a:spcPct val="110000"/>
              </a:lnSpc>
              <a:spcBef>
                <a:spcPct val="50000"/>
              </a:spcBef>
            </a:pPr>
            <a:r>
              <a:rPr lang="en-US" altLang="en-US" sz="1900" dirty="0">
                <a:latin typeface="Liberation Sans" panose="020B0604020202020204" pitchFamily="34" charset="0"/>
              </a:rPr>
              <a:t>2. 	Determine what items increased or decreased and by how much.</a:t>
            </a:r>
          </a:p>
          <a:p>
            <a:pPr algn="l">
              <a:lnSpc>
                <a:spcPct val="110000"/>
              </a:lnSpc>
              <a:spcBef>
                <a:spcPct val="50000"/>
              </a:spcBef>
            </a:pPr>
            <a:r>
              <a:rPr lang="en-US" altLang="en-US" sz="1900" dirty="0">
                <a:latin typeface="Liberation Sans" panose="020B0604020202020204" pitchFamily="34" charset="0"/>
              </a:rPr>
              <a:t>3. 	Translate the increases and decreases into debits and credits.</a:t>
            </a:r>
          </a:p>
        </p:txBody>
      </p:sp>
      <p:sp>
        <p:nvSpPr>
          <p:cNvPr id="30727" name="Rectangle 9"/>
          <p:cNvSpPr>
            <a:spLocks noChangeArrowheads="1"/>
          </p:cNvSpPr>
          <p:nvPr/>
        </p:nvSpPr>
        <p:spPr bwMode="auto">
          <a:xfrm>
            <a:off x="1398896" y="5687704"/>
            <a:ext cx="152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2-20</a:t>
            </a:r>
          </a:p>
          <a:p>
            <a:pPr algn="l"/>
            <a:r>
              <a:rPr lang="en-US" sz="1200" dirty="0">
                <a:latin typeface="Liberation Sans" panose="020B0604020202020204" pitchFamily="34" charset="0"/>
              </a:rPr>
              <a:t>Investment of cash </a:t>
            </a:r>
            <a:r>
              <a:rPr lang="en-US" sz="1200" dirty="0" smtClean="0">
                <a:latin typeface="Liberation Sans" panose="020B0604020202020204" pitchFamily="34" charset="0"/>
              </a:rPr>
              <a:t>by shareholders</a:t>
            </a:r>
            <a:endParaRPr lang="en-US" altLang="en-US" sz="1200" dirty="0">
              <a:latin typeface="Liberation Sans" panose="020B0604020202020204" pitchFamily="34" charset="0"/>
            </a:endParaRPr>
          </a:p>
        </p:txBody>
      </p:sp>
      <p:sp>
        <p:nvSpPr>
          <p:cNvPr id="307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The Recording Process Illustrated</a:t>
            </a:r>
          </a:p>
        </p:txBody>
      </p:sp>
      <p:sp>
        <p:nvSpPr>
          <p:cNvPr id="3072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1344304"/>
            <a:ext cx="5915025" cy="4915900"/>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05" y="283192"/>
            <a:ext cx="8462407" cy="6132907"/>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2" name="Rectangle 1"/>
          <p:cNvSpPr/>
          <p:nvPr/>
        </p:nvSpPr>
        <p:spPr>
          <a:xfrm>
            <a:off x="990600" y="6289344"/>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2-21</a:t>
            </a:r>
            <a:endParaRPr lang="en-US" sz="1200" b="1" dirty="0">
              <a:latin typeface="Liberation Sans" panose="020B0604020202020204" pitchFamily="34" charset="0"/>
            </a:endParaRPr>
          </a:p>
          <a:p>
            <a:pPr algn="l"/>
            <a:r>
              <a:rPr lang="en-US" sz="1200" dirty="0">
                <a:latin typeface="Liberation Sans" panose="020B0604020202020204" pitchFamily="34" charset="0"/>
              </a:rPr>
              <a:t>Purchase of </a:t>
            </a:r>
            <a:r>
              <a:rPr lang="en-US" sz="1200" dirty="0" smtClean="0">
                <a:latin typeface="Liberation Sans" panose="020B0604020202020204" pitchFamily="34" charset="0"/>
              </a:rPr>
              <a:t>office </a:t>
            </a:r>
            <a:r>
              <a:rPr lang="en-US" sz="1200" dirty="0">
                <a:latin typeface="Liberation Sans" panose="020B0604020202020204" pitchFamily="34" charset="0"/>
              </a:rPr>
              <a:t>equipment</a:t>
            </a:r>
          </a:p>
        </p:txBody>
      </p:sp>
    </p:spTree>
    <p:extLst>
      <p:ext uri="{BB962C8B-B14F-4D97-AF65-F5344CB8AC3E}">
        <p14:creationId xmlns:p14="http://schemas.microsoft.com/office/powerpoint/2010/main" val="2243348265"/>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8"/>
          <p:cNvSpPr>
            <a:spLocks noChangeArrowheads="1"/>
          </p:cNvSpPr>
          <p:nvPr/>
        </p:nvSpPr>
        <p:spPr bwMode="auto">
          <a:xfrm>
            <a:off x="7620000" y="1106269"/>
            <a:ext cx="13716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2-22</a:t>
            </a:r>
          </a:p>
          <a:p>
            <a:pPr algn="l"/>
            <a:r>
              <a:rPr lang="en-US" altLang="en-US" sz="1200" dirty="0" smtClean="0">
                <a:latin typeface="Liberation Sans" panose="020B0604020202020204" pitchFamily="34" charset="0"/>
              </a:rPr>
              <a:t>Receipt of cash for future service</a:t>
            </a:r>
            <a:endParaRPr lang="en-US" altLang="en-US" sz="1200" dirty="0">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3192"/>
            <a:ext cx="6723798" cy="6124539"/>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69" y="283191"/>
            <a:ext cx="8241331" cy="6132907"/>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347431"/>
            <a:ext cx="1905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2-23</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Payment of monthly rent</a:t>
            </a:r>
            <a:endParaRPr lang="en-US" sz="1200" dirty="0">
              <a:latin typeface="Liberation Sans" panose="020B0604020202020204" pitchFamily="34" charset="0"/>
            </a:endParaRPr>
          </a:p>
        </p:txBody>
      </p:sp>
    </p:spTree>
    <p:extLst>
      <p:ext uri="{BB962C8B-B14F-4D97-AF65-F5344CB8AC3E}">
        <p14:creationId xmlns:p14="http://schemas.microsoft.com/office/powerpoint/2010/main" val="1483137429"/>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80" y="283190"/>
            <a:ext cx="6987420" cy="6132907"/>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32775" name="Rectangle 8"/>
          <p:cNvSpPr>
            <a:spLocks noChangeArrowheads="1"/>
          </p:cNvSpPr>
          <p:nvPr/>
        </p:nvSpPr>
        <p:spPr bwMode="auto">
          <a:xfrm>
            <a:off x="7543800" y="1143000"/>
            <a:ext cx="13716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2-24</a:t>
            </a:r>
          </a:p>
          <a:p>
            <a:pPr algn="l"/>
            <a:r>
              <a:rPr lang="en-US" altLang="en-US" sz="1200" dirty="0" smtClean="0">
                <a:latin typeface="Liberation Sans" panose="020B0604020202020204" pitchFamily="34" charset="0"/>
              </a:rPr>
              <a:t>Payment for insurance</a:t>
            </a:r>
            <a:endParaRPr lang="en-US" altLang="en-US" sz="1200" dirty="0">
              <a:latin typeface="Liberation Sans" panose="020B0604020202020204" pitchFamily="34" charset="0"/>
            </a:endParaRPr>
          </a:p>
        </p:txBody>
      </p:sp>
    </p:spTree>
    <p:extLst>
      <p:ext uri="{BB962C8B-B14F-4D97-AF65-F5344CB8AC3E}">
        <p14:creationId xmlns:p14="http://schemas.microsoft.com/office/powerpoint/2010/main" val="3502629640"/>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96" y="291152"/>
            <a:ext cx="7992537" cy="6124945"/>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333783"/>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2-25</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Purchase of supplies on credit</a:t>
            </a:r>
            <a:endParaRPr lang="en-US" sz="1200" dirty="0">
              <a:latin typeface="Liberation Sans" panose="020B0604020202020204" pitchFamily="34" charset="0"/>
            </a:endParaRPr>
          </a:p>
        </p:txBody>
      </p:sp>
    </p:spTree>
    <p:extLst>
      <p:ext uri="{BB962C8B-B14F-4D97-AF65-F5344CB8AC3E}">
        <p14:creationId xmlns:p14="http://schemas.microsoft.com/office/powerpoint/2010/main" val="3847779559"/>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The Recording Process Illustrated</a:t>
            </a:r>
          </a:p>
        </p:txBody>
      </p:sp>
      <p:sp>
        <p:nvSpPr>
          <p:cNvPr id="3686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6870" name="Rectangle 8"/>
          <p:cNvSpPr>
            <a:spLocks noChangeArrowheads="1"/>
          </p:cNvSpPr>
          <p:nvPr/>
        </p:nvSpPr>
        <p:spPr bwMode="auto">
          <a:xfrm>
            <a:off x="228600" y="4634552"/>
            <a:ext cx="22098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2-26</a:t>
            </a:r>
          </a:p>
          <a:p>
            <a:pPr algn="l"/>
            <a:r>
              <a:rPr lang="en-US" altLang="en-US" sz="1200" dirty="0" smtClean="0">
                <a:latin typeface="Liberation Sans" panose="020B0604020202020204" pitchFamily="34" charset="0"/>
              </a:rPr>
              <a:t>Hiring of employees</a:t>
            </a:r>
            <a:endParaRPr lang="en-US" altLang="en-US" sz="1200" dirty="0">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599"/>
            <a:ext cx="8534399" cy="3194937"/>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48" y="283191"/>
            <a:ext cx="8004175" cy="6129940"/>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2-27</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Declaration and payment of dividend</a:t>
            </a:r>
            <a:endParaRPr lang="en-US" sz="1200" dirty="0">
              <a:latin typeface="Liberation Sans" panose="020B0604020202020204" pitchFamily="34" charset="0"/>
            </a:endParaRPr>
          </a:p>
        </p:txBody>
      </p:sp>
    </p:spTree>
    <p:extLst>
      <p:ext uri="{BB962C8B-B14F-4D97-AF65-F5344CB8AC3E}">
        <p14:creationId xmlns:p14="http://schemas.microsoft.com/office/powerpoint/2010/main" val="2769244968"/>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65" y="283191"/>
            <a:ext cx="7809883" cy="6129940"/>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302992"/>
            <a:ext cx="1600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2-28</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Payment of salaries</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44903230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715297569"/>
              </p:ext>
            </p:extLst>
          </p:nvPr>
        </p:nvGraphicFramePr>
        <p:xfrm>
          <a:off x="4114800" y="3276600"/>
          <a:ext cx="4800600" cy="3600450"/>
        </p:xfrm>
        <a:graphic>
          <a:graphicData uri="http://schemas.openxmlformats.org/presentationml/2006/ole">
            <mc:AlternateContent xmlns:mc="http://schemas.openxmlformats.org/markup-compatibility/2006">
              <mc:Choice xmlns:v="urn:schemas-microsoft-com:vml" Requires="v">
                <p:oleObj spid="_x0000_s115000" name="Slide" r:id="rId4" imgW="4321958" imgH="3240679" progId="PowerPoint.Slide.8">
                  <p:embed/>
                </p:oleObj>
              </mc:Choice>
              <mc:Fallback>
                <p:oleObj name="Slide" r:id="rId4" imgW="4321958" imgH="3240679" progId="PowerPoint.Slide.8">
                  <p:embed/>
                  <p:pic>
                    <p:nvPicPr>
                      <p:cNvPr id="0" name=""/>
                      <p:cNvPicPr>
                        <a:picLocks noChangeAspect="1" noChangeArrowheads="1"/>
                      </p:cNvPicPr>
                      <p:nvPr/>
                    </p:nvPicPr>
                    <p:blipFill>
                      <a:blip r:embed="rId5"/>
                      <a:srcRect/>
                      <a:stretch>
                        <a:fillRect/>
                      </a:stretch>
                    </p:blipFill>
                    <p:spPr bwMode="auto">
                      <a:xfrm>
                        <a:off x="4114800" y="32766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ext Box 3"/>
          <p:cNvSpPr txBox="1">
            <a:spLocks noChangeArrowheads="1"/>
          </p:cNvSpPr>
          <p:nvPr/>
        </p:nvSpPr>
        <p:spPr bwMode="auto">
          <a:xfrm>
            <a:off x="3124200" y="1268104"/>
            <a:ext cx="5504543" cy="2039020"/>
          </a:xfrm>
          <a:prstGeom prst="rect">
            <a:avLst/>
          </a:prstGeom>
          <a:solidFill>
            <a:schemeClr val="bg1"/>
          </a:solidFill>
          <a:ln>
            <a:noFill/>
          </a:ln>
          <a:effectLst/>
          <a:extLst>
            <a:ext uri="{91240B29-F687-4F45-9708-019B960494DF}">
              <a14:hiddenLine xmlns:a14="http://schemas.microsoft.com/office/drawing/2010/main" w="28575" cap="sq">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571500" indent="-449263">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95000"/>
              </a:lnSpc>
              <a:spcAft>
                <a:spcPct val="50000"/>
              </a:spcAft>
              <a:buClr>
                <a:srgbClr val="CC0000"/>
              </a:buClr>
              <a:buSzPct val="80000"/>
              <a:buFont typeface="Wingdings" pitchFamily="2" charset="2"/>
              <a:buChar char="u"/>
            </a:pPr>
            <a:r>
              <a:rPr lang="en-US" altLang="en-US" sz="2200" dirty="0">
                <a:latin typeface="Liberation Sans" panose="020B0604020202020204" pitchFamily="34" charset="0"/>
              </a:rPr>
              <a:t>Record of increases and decreases in a specific asset, liability, </a:t>
            </a:r>
            <a:r>
              <a:rPr lang="en-US" altLang="en-US" sz="2200" dirty="0" smtClean="0">
                <a:latin typeface="Liberation Sans" panose="020B0604020202020204" pitchFamily="34" charset="0"/>
              </a:rPr>
              <a:t>stockholders’ equity, </a:t>
            </a:r>
            <a:r>
              <a:rPr lang="en-US" altLang="en-US" sz="2200" dirty="0">
                <a:latin typeface="Liberation Sans" panose="020B0604020202020204" pitchFamily="34" charset="0"/>
              </a:rPr>
              <a:t>revenue, or expense item.</a:t>
            </a:r>
          </a:p>
          <a:p>
            <a:pPr algn="l">
              <a:lnSpc>
                <a:spcPct val="95000"/>
              </a:lnSpc>
              <a:spcAft>
                <a:spcPct val="50000"/>
              </a:spcAft>
              <a:buClr>
                <a:srgbClr val="CC0000"/>
              </a:buClr>
              <a:buSzPct val="80000"/>
              <a:buFont typeface="Wingdings" pitchFamily="2" charset="2"/>
              <a:buChar char="u"/>
            </a:pPr>
            <a:r>
              <a:rPr lang="en-US" altLang="en-US" sz="2200" dirty="0">
                <a:latin typeface="Liberation Sans" panose="020B0604020202020204" pitchFamily="34" charset="0"/>
              </a:rPr>
              <a:t>Debit = “Left”</a:t>
            </a:r>
          </a:p>
          <a:p>
            <a:pPr algn="l">
              <a:lnSpc>
                <a:spcPct val="95000"/>
              </a:lnSpc>
              <a:buClr>
                <a:srgbClr val="CC0000"/>
              </a:buClr>
              <a:buSzPct val="80000"/>
              <a:buFont typeface="Wingdings" pitchFamily="2" charset="2"/>
              <a:buChar char="u"/>
            </a:pPr>
            <a:r>
              <a:rPr lang="en-US" altLang="en-US" sz="2200" dirty="0">
                <a:latin typeface="Liberation Sans" panose="020B0604020202020204" pitchFamily="34" charset="0"/>
              </a:rPr>
              <a:t>Credit = “Right”</a:t>
            </a:r>
          </a:p>
        </p:txBody>
      </p:sp>
      <p:sp>
        <p:nvSpPr>
          <p:cNvPr id="5126" name="Text Box 6"/>
          <p:cNvSpPr txBox="1">
            <a:spLocks noChangeArrowheads="1"/>
          </p:cNvSpPr>
          <p:nvPr/>
        </p:nvSpPr>
        <p:spPr bwMode="auto">
          <a:xfrm>
            <a:off x="533400" y="3867150"/>
            <a:ext cx="2743200" cy="1225550"/>
          </a:xfrm>
          <a:prstGeom prst="rect">
            <a:avLst/>
          </a:prstGeom>
          <a:solidFill>
            <a:srgbClr val="F7F48B"/>
          </a:solidFill>
          <a:ln w="28575" cap="sq">
            <a:solidFill>
              <a:schemeClr val="tx1"/>
            </a:solidFill>
            <a:miter lim="800000"/>
            <a:headEnd type="none" w="sm" len="sm"/>
            <a:tailEnd type="none" w="sm" len="sm"/>
          </a:ln>
          <a:effectLst>
            <a:innerShdw blurRad="114300">
              <a:prstClr val="black"/>
            </a:innerShdw>
          </a:effectLst>
          <a:extLst/>
        </p:spPr>
        <p:txBody>
          <a:bodyPr wrap="square" tIns="9144" anchor="ctr" anchorCtr="0">
            <a:no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buSzPct val="80000"/>
            </a:pPr>
            <a:r>
              <a:rPr lang="en-US" altLang="en-US" sz="2300" b="1" dirty="0">
                <a:latin typeface="Liberation Sans" panose="020B0604020202020204" pitchFamily="34" charset="0"/>
              </a:rPr>
              <a:t>An account can be illustrated in a   T-account form.</a:t>
            </a:r>
          </a:p>
        </p:txBody>
      </p:sp>
      <p:sp>
        <p:nvSpPr>
          <p:cNvPr id="5127" name="AutoShape 7"/>
          <p:cNvSpPr>
            <a:spLocks noChangeArrowheads="1"/>
          </p:cNvSpPr>
          <p:nvPr/>
        </p:nvSpPr>
        <p:spPr bwMode="auto">
          <a:xfrm>
            <a:off x="3657600" y="4324350"/>
            <a:ext cx="762000" cy="228600"/>
          </a:xfrm>
          <a:custGeom>
            <a:avLst/>
            <a:gdLst>
              <a:gd name="T0" fmla="*/ 711244097 w 21600"/>
              <a:gd name="T1" fmla="*/ 0 h 21600"/>
              <a:gd name="T2" fmla="*/ 0 w 21600"/>
              <a:gd name="T3" fmla="*/ 12802394 h 21600"/>
              <a:gd name="T4" fmla="*/ 711244097 w 21600"/>
              <a:gd name="T5" fmla="*/ 25604788 h 21600"/>
              <a:gd name="T6" fmla="*/ 948325475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12700" cap="sq">
            <a:solidFill>
              <a:schemeClr val="tx1"/>
            </a:solidFill>
            <a:miter lim="800000"/>
            <a:headEnd type="none" w="sm" len="sm"/>
            <a:tailEnd type="none" w="sm" len="sm"/>
          </a:ln>
          <a:effectLst/>
          <a:extLst/>
        </p:spPr>
        <p:txBody>
          <a:bodyPr wrap="none" anchor="ctr"/>
          <a:lstStyle/>
          <a:p>
            <a:endParaRPr lang="en-US" dirty="0">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12" name="TextBox 11"/>
          <p:cNvSpPr txBox="1"/>
          <p:nvPr/>
        </p:nvSpPr>
        <p:spPr>
          <a:xfrm>
            <a:off x="762000" y="397171"/>
            <a:ext cx="8092721" cy="579781"/>
          </a:xfrm>
          <a:prstGeom prst="rect">
            <a:avLst/>
          </a:prstGeom>
          <a:solidFill>
            <a:schemeClr val="tx2">
              <a:lumMod val="50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Account</a:t>
            </a:r>
            <a:endParaRPr lang="en-US" altLang="en-US" dirty="0">
              <a:solidFill>
                <a:schemeClr val="accent3"/>
              </a:solidFill>
            </a:endParaRPr>
          </a:p>
        </p:txBody>
      </p:sp>
      <p:sp>
        <p:nvSpPr>
          <p:cNvPr id="13" name="TextBox 12"/>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4" name="Rectangle 13"/>
          <p:cNvSpPr/>
          <p:nvPr/>
        </p:nvSpPr>
        <p:spPr>
          <a:xfrm>
            <a:off x="891223" y="1039504"/>
            <a:ext cx="1851977" cy="1938992"/>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1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Explain what an account is and how it helps in the recording process.</a:t>
            </a:r>
            <a:endParaRPr lang="en-US" sz="1600" b="1" dirty="0">
              <a:latin typeface="Liberation Sans" panose="020B0604020202020204" pitchFamily="34" charset="0"/>
            </a:endParaRPr>
          </a:p>
        </p:txBody>
      </p:sp>
      <p:cxnSp>
        <p:nvCxnSpPr>
          <p:cNvPr id="15" name="Straight Connector 14"/>
          <p:cNvCxnSpPr/>
          <p:nvPr/>
        </p:nvCxnSpPr>
        <p:spPr bwMode="auto">
          <a:xfrm>
            <a:off x="762000" y="976952"/>
            <a:ext cx="0" cy="119611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06723859"/>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96" y="283191"/>
            <a:ext cx="7246910" cy="6129940"/>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017896" y="6330288"/>
            <a:ext cx="28956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2-29</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Receipt of cash for services performed</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030289537"/>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14" y="4930677"/>
            <a:ext cx="81629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2" name="Rectangle 2"/>
          <p:cNvSpPr>
            <a:spLocks noChangeArrowheads="1"/>
          </p:cNvSpPr>
          <p:nvPr/>
        </p:nvSpPr>
        <p:spPr bwMode="auto">
          <a:xfrm>
            <a:off x="628650" y="1268104"/>
            <a:ext cx="8058150" cy="120032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0000"/>
              </a:lnSpc>
            </a:pPr>
            <a:r>
              <a:rPr lang="en-US" altLang="en-US" sz="2000" dirty="0" smtClean="0">
                <a:latin typeface="Liberation Sans" panose="020B0604020202020204" pitchFamily="34" charset="0"/>
              </a:rPr>
              <a:t>Como Company SpA </a:t>
            </a:r>
            <a:r>
              <a:rPr lang="en-US" altLang="en-US" sz="2000" dirty="0">
                <a:latin typeface="Liberation Sans" panose="020B0604020202020204" pitchFamily="34" charset="0"/>
              </a:rPr>
              <a:t>recorded the following transactions in a general journal during the month of March. Post these entries to the Cash account.</a:t>
            </a:r>
          </a:p>
        </p:txBody>
      </p:sp>
      <p:sp>
        <p:nvSpPr>
          <p:cNvPr id="40963" name="Rectangle 5"/>
          <p:cNvSpPr>
            <a:spLocks noChangeArrowheads="1"/>
          </p:cNvSpPr>
          <p:nvPr/>
        </p:nvSpPr>
        <p:spPr bwMode="auto">
          <a:xfrm>
            <a:off x="914400" y="2514600"/>
            <a:ext cx="7696200" cy="240065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algn="l">
              <a:lnSpc>
                <a:spcPct val="120000"/>
              </a:lnSpc>
              <a:tabLst>
                <a:tab pos="855663" algn="r"/>
                <a:tab pos="1254125" algn="l"/>
                <a:tab pos="1652588" algn="l"/>
                <a:tab pos="5715000" algn="r"/>
                <a:tab pos="6972300" algn="r"/>
              </a:tabLst>
            </a:pPr>
            <a:r>
              <a:rPr lang="en-US" altLang="en-US" sz="2000" dirty="0">
                <a:latin typeface="Liberation Sans" panose="020B0604020202020204" pitchFamily="34" charset="0"/>
              </a:rPr>
              <a:t>Mar. </a:t>
            </a:r>
            <a:r>
              <a:rPr lang="en-US" altLang="en-US" sz="2000" dirty="0" smtClean="0">
                <a:latin typeface="Liberation Sans" panose="020B0604020202020204" pitchFamily="34" charset="0"/>
              </a:rPr>
              <a:t>	4 </a:t>
            </a:r>
            <a:r>
              <a:rPr lang="en-US" altLang="en-US" sz="2000" dirty="0">
                <a:latin typeface="Liberation Sans" panose="020B0604020202020204" pitchFamily="34" charset="0"/>
              </a:rPr>
              <a:t>	Cash 	2,280</a:t>
            </a:r>
          </a:p>
          <a:p>
            <a:pPr algn="l">
              <a:lnSpc>
                <a:spcPct val="120000"/>
              </a:lnSpc>
              <a:tabLst>
                <a:tab pos="855663" algn="r"/>
                <a:tab pos="1254125" algn="l"/>
                <a:tab pos="1652588" algn="l"/>
                <a:tab pos="5715000" algn="r"/>
                <a:tab pos="6972300" algn="r"/>
              </a:tabLst>
            </a:pPr>
            <a:r>
              <a:rPr lang="en-US" altLang="en-US" sz="2000" dirty="0">
                <a:latin typeface="Liberation Sans" panose="020B0604020202020204" pitchFamily="34" charset="0"/>
              </a:rPr>
              <a:t>		</a:t>
            </a:r>
            <a:r>
              <a:rPr lang="en-US" altLang="en-US" sz="2000" dirty="0" smtClean="0">
                <a:latin typeface="Liberation Sans" panose="020B0604020202020204" pitchFamily="34" charset="0"/>
              </a:rPr>
              <a:t>	Service </a:t>
            </a:r>
            <a:r>
              <a:rPr lang="en-US" altLang="en-US" sz="2000" dirty="0">
                <a:latin typeface="Liberation Sans" panose="020B0604020202020204" pitchFamily="34" charset="0"/>
              </a:rPr>
              <a:t>Revenue 		2,280</a:t>
            </a:r>
          </a:p>
          <a:p>
            <a:pPr algn="l">
              <a:lnSpc>
                <a:spcPct val="120000"/>
              </a:lnSpc>
              <a:spcBef>
                <a:spcPct val="15000"/>
              </a:spcBef>
              <a:tabLst>
                <a:tab pos="855663" algn="r"/>
                <a:tab pos="1254125" algn="l"/>
                <a:tab pos="1652588" algn="l"/>
                <a:tab pos="5715000" algn="r"/>
                <a:tab pos="6972300" algn="r"/>
              </a:tabLst>
            </a:pPr>
            <a:r>
              <a:rPr lang="en-US" altLang="en-US" sz="2000" dirty="0" smtClean="0">
                <a:latin typeface="Liberation Sans" panose="020B0604020202020204" pitchFamily="34" charset="0"/>
              </a:rPr>
              <a:t>	15 </a:t>
            </a:r>
            <a:r>
              <a:rPr lang="en-US" altLang="en-US" sz="2000" dirty="0">
                <a:latin typeface="Liberation Sans" panose="020B0604020202020204" pitchFamily="34" charset="0"/>
              </a:rPr>
              <a:t>	Salaries and Wages Expense 	400</a:t>
            </a:r>
          </a:p>
          <a:p>
            <a:pPr algn="l">
              <a:lnSpc>
                <a:spcPct val="120000"/>
              </a:lnSpc>
              <a:tabLst>
                <a:tab pos="855663" algn="r"/>
                <a:tab pos="1254125" algn="l"/>
                <a:tab pos="1652588" algn="l"/>
                <a:tab pos="5715000" algn="r"/>
                <a:tab pos="6972300" algn="r"/>
              </a:tabLst>
            </a:pPr>
            <a:r>
              <a:rPr lang="en-US" altLang="en-US" sz="2000" dirty="0">
                <a:latin typeface="Liberation Sans" panose="020B0604020202020204" pitchFamily="34" charset="0"/>
              </a:rPr>
              <a:t>		</a:t>
            </a:r>
            <a:r>
              <a:rPr lang="en-US" altLang="en-US" sz="2000" dirty="0" smtClean="0">
                <a:latin typeface="Liberation Sans" panose="020B0604020202020204" pitchFamily="34" charset="0"/>
              </a:rPr>
              <a:t>	Cash </a:t>
            </a:r>
            <a:r>
              <a:rPr lang="en-US" altLang="en-US" sz="2000" dirty="0">
                <a:latin typeface="Liberation Sans" panose="020B0604020202020204" pitchFamily="34" charset="0"/>
              </a:rPr>
              <a:t>		400</a:t>
            </a:r>
          </a:p>
          <a:p>
            <a:pPr algn="l">
              <a:lnSpc>
                <a:spcPct val="120000"/>
              </a:lnSpc>
              <a:spcBef>
                <a:spcPct val="15000"/>
              </a:spcBef>
              <a:tabLst>
                <a:tab pos="855663" algn="r"/>
                <a:tab pos="1254125" algn="l"/>
                <a:tab pos="1652588" algn="l"/>
                <a:tab pos="5715000" algn="r"/>
                <a:tab pos="6972300" algn="r"/>
              </a:tabLst>
            </a:pPr>
            <a:r>
              <a:rPr lang="en-US" altLang="en-US" sz="2000" dirty="0" smtClean="0">
                <a:latin typeface="Liberation Sans" panose="020B0604020202020204" pitchFamily="34" charset="0"/>
              </a:rPr>
              <a:t>	19 </a:t>
            </a:r>
            <a:r>
              <a:rPr lang="en-US" altLang="en-US" sz="2000" dirty="0">
                <a:latin typeface="Liberation Sans" panose="020B0604020202020204" pitchFamily="34" charset="0"/>
              </a:rPr>
              <a:t>	Utilities Expense 	92</a:t>
            </a:r>
          </a:p>
          <a:p>
            <a:pPr algn="l">
              <a:lnSpc>
                <a:spcPct val="120000"/>
              </a:lnSpc>
              <a:tabLst>
                <a:tab pos="855663" algn="r"/>
                <a:tab pos="1254125" algn="l"/>
                <a:tab pos="1652588" algn="l"/>
                <a:tab pos="5715000" algn="r"/>
                <a:tab pos="6972300" algn="r"/>
              </a:tabLst>
            </a:pPr>
            <a:r>
              <a:rPr lang="en-US" altLang="en-US" sz="2000" dirty="0">
                <a:latin typeface="Liberation Sans" panose="020B0604020202020204" pitchFamily="34" charset="0"/>
              </a:rPr>
              <a:t>		</a:t>
            </a:r>
            <a:r>
              <a:rPr lang="en-US" altLang="en-US" sz="2000" dirty="0" smtClean="0">
                <a:latin typeface="Liberation Sans" panose="020B0604020202020204" pitchFamily="34" charset="0"/>
              </a:rPr>
              <a:t>	Cash </a:t>
            </a:r>
            <a:r>
              <a:rPr lang="en-US" altLang="en-US" sz="2000" dirty="0">
                <a:latin typeface="Liberation Sans" panose="020B0604020202020204" pitchFamily="34" charset="0"/>
              </a:rPr>
              <a:t>		92</a:t>
            </a:r>
          </a:p>
        </p:txBody>
      </p:sp>
      <p:sp>
        <p:nvSpPr>
          <p:cNvPr id="198672" name="Rectangle 16"/>
          <p:cNvSpPr>
            <a:spLocks noChangeArrowheads="1"/>
          </p:cNvSpPr>
          <p:nvPr/>
        </p:nvSpPr>
        <p:spPr bwMode="auto">
          <a:xfrm>
            <a:off x="1624239" y="5715000"/>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3" name="Rectangle 17"/>
          <p:cNvSpPr>
            <a:spLocks noChangeArrowheads="1"/>
          </p:cNvSpPr>
          <p:nvPr/>
        </p:nvSpPr>
        <p:spPr bwMode="auto">
          <a:xfrm>
            <a:off x="4632552" y="54640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4" name="Rectangle 18"/>
          <p:cNvSpPr>
            <a:spLocks noChangeArrowheads="1"/>
          </p:cNvSpPr>
          <p:nvPr/>
        </p:nvSpPr>
        <p:spPr bwMode="auto">
          <a:xfrm>
            <a:off x="4632552" y="5715000"/>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5" name="Rectangle 19"/>
          <p:cNvSpPr>
            <a:spLocks noChangeArrowheads="1"/>
          </p:cNvSpPr>
          <p:nvPr/>
        </p:nvSpPr>
        <p:spPr bwMode="auto">
          <a:xfrm>
            <a:off x="1624239" y="6172200"/>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2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17" name="TextBox 16"/>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8" name="TextBox 1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0052406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98672"/>
                                        </p:tgtEl>
                                      </p:cBhvr>
                                    </p:animEffect>
                                    <p:set>
                                      <p:cBhvr>
                                        <p:cTn id="7" dur="1" fill="hold">
                                          <p:stCondLst>
                                            <p:cond delay="499"/>
                                          </p:stCondLst>
                                        </p:cTn>
                                        <p:tgtEl>
                                          <p:spTgt spid="19867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98673"/>
                                        </p:tgtEl>
                                      </p:cBhvr>
                                    </p:animEffect>
                                    <p:set>
                                      <p:cBhvr>
                                        <p:cTn id="12" dur="1" fill="hold">
                                          <p:stCondLst>
                                            <p:cond delay="499"/>
                                          </p:stCondLst>
                                        </p:cTn>
                                        <p:tgtEl>
                                          <p:spTgt spid="19867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98674"/>
                                        </p:tgtEl>
                                      </p:cBhvr>
                                    </p:animEffect>
                                    <p:set>
                                      <p:cBhvr>
                                        <p:cTn id="17" dur="1" fill="hold">
                                          <p:stCondLst>
                                            <p:cond delay="499"/>
                                          </p:stCondLst>
                                        </p:cTn>
                                        <p:tgtEl>
                                          <p:spTgt spid="19867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98675"/>
                                        </p:tgtEl>
                                      </p:cBhvr>
                                    </p:animEffect>
                                    <p:set>
                                      <p:cBhvr>
                                        <p:cTn id="22" dur="1" fill="hold">
                                          <p:stCondLst>
                                            <p:cond delay="499"/>
                                          </p:stCondLst>
                                        </p:cTn>
                                        <p:tgtEl>
                                          <p:spTgt spid="19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2" grpId="0" animBg="1"/>
      <p:bldP spid="198673" grpId="0" animBg="1"/>
      <p:bldP spid="198674" grpId="0" animBg="1"/>
      <p:bldP spid="1986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7754114" cy="598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11" name="Rectangle 10"/>
          <p:cNvSpPr/>
          <p:nvPr/>
        </p:nvSpPr>
        <p:spPr>
          <a:xfrm>
            <a:off x="609600" y="6382687"/>
            <a:ext cx="17526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2-30</a:t>
            </a:r>
          </a:p>
          <a:p>
            <a:pPr algn="l"/>
            <a:r>
              <a:rPr lang="en-US" sz="1200" dirty="0">
                <a:latin typeface="Liberation Sans" panose="020B0604020202020204" pitchFamily="34" charset="0"/>
              </a:rPr>
              <a:t>General journal entries</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7754114" cy="598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457200" y="5181600"/>
            <a:ext cx="8153400" cy="126365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136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449" y="1295400"/>
            <a:ext cx="7726680" cy="421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3248" y="5562600"/>
            <a:ext cx="17526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2-30</a:t>
            </a:r>
          </a:p>
          <a:p>
            <a:pPr algn="l"/>
            <a:r>
              <a:rPr lang="en-US" sz="1200" dirty="0">
                <a:latin typeface="Liberation Sans" panose="020B0604020202020204" pitchFamily="34" charset="0"/>
              </a:rPr>
              <a:t>General journal entries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973733320"/>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48" y="304799"/>
            <a:ext cx="7417708" cy="6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6105183"/>
            <a:ext cx="14478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2-31</a:t>
            </a:r>
          </a:p>
          <a:p>
            <a:pPr algn="l"/>
            <a:r>
              <a:rPr lang="en-US" sz="1200" dirty="0">
                <a:latin typeface="Liberation Sans" panose="020B0604020202020204" pitchFamily="34" charset="0"/>
              </a:rPr>
              <a:t>General ledger</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3400" y="1295400"/>
            <a:ext cx="8001000" cy="478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457200" indent="-457200">
              <a:defRPr sz="2400">
                <a:solidFill>
                  <a:schemeClr val="tx1"/>
                </a:solidFill>
                <a:latin typeface="Comic Sans MS" pitchFamily="66" charset="0"/>
              </a:defRPr>
            </a:lvl1pPr>
            <a:lvl2pPr marL="68738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SzPct val="80000"/>
            </a:pPr>
            <a:r>
              <a:rPr lang="en-US" altLang="en-US" sz="2300" b="1" dirty="0" smtClean="0">
                <a:latin typeface="Liberation Sans" panose="020B0604020202020204" pitchFamily="34" charset="0"/>
              </a:rPr>
              <a:t>A trial balance </a:t>
            </a:r>
            <a:endParaRPr lang="en-US" altLang="en-US" sz="2300" b="1" dirty="0">
              <a:latin typeface="Liberation Sans" panose="020B0604020202020204" pitchFamily="34" charset="0"/>
            </a:endParaRPr>
          </a:p>
          <a:p>
            <a:pPr lvl="1" algn="l">
              <a:lnSpc>
                <a:spcPct val="120000"/>
              </a:lnSpc>
              <a:spcBef>
                <a:spcPct val="500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is </a:t>
            </a:r>
            <a:r>
              <a:rPr lang="en-US" sz="2200" dirty="0">
                <a:latin typeface="Liberation Sans" panose="020B0604020202020204" pitchFamily="34" charset="0"/>
              </a:rPr>
              <a:t>a list of accounts and their balances </a:t>
            </a:r>
            <a:endParaRPr lang="en-US" sz="2200" dirty="0" smtClean="0">
              <a:latin typeface="Liberation Sans" panose="020B0604020202020204" pitchFamily="34" charset="0"/>
            </a:endParaRPr>
          </a:p>
          <a:p>
            <a:pPr marL="681038" lvl="1" indent="0" algn="l">
              <a:lnSpc>
                <a:spcPct val="120000"/>
              </a:lnSpc>
              <a:spcBef>
                <a:spcPts val="0"/>
              </a:spcBef>
            </a:pPr>
            <a:r>
              <a:rPr lang="en-US" sz="2200" dirty="0" smtClean="0">
                <a:latin typeface="Liberation Sans" panose="020B0604020202020204" pitchFamily="34" charset="0"/>
              </a:rPr>
              <a:t>at </a:t>
            </a:r>
            <a:r>
              <a:rPr lang="en-US" sz="2200" dirty="0">
                <a:latin typeface="Liberation Sans" panose="020B0604020202020204" pitchFamily="34" charset="0"/>
              </a:rPr>
              <a:t>a given </a:t>
            </a:r>
            <a:r>
              <a:rPr lang="en-US" sz="2200" dirty="0" smtClean="0">
                <a:latin typeface="Liberation Sans" panose="020B0604020202020204" pitchFamily="34" charset="0"/>
              </a:rPr>
              <a:t>time.</a:t>
            </a:r>
          </a:p>
          <a:p>
            <a:pPr lvl="1" algn="l">
              <a:lnSpc>
                <a:spcPct val="120000"/>
              </a:lnSpc>
              <a:spcBef>
                <a:spcPct val="500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proves the mathematical equality of debits and credits after posting.</a:t>
            </a:r>
          </a:p>
          <a:p>
            <a:pPr marL="230188" lvl="1" indent="0" algn="l">
              <a:lnSpc>
                <a:spcPct val="120000"/>
              </a:lnSpc>
              <a:spcBef>
                <a:spcPct val="50000"/>
              </a:spcBef>
            </a:pPr>
            <a:r>
              <a:rPr lang="en-US" sz="2300" dirty="0" smtClean="0">
                <a:latin typeface="Liberation Sans" panose="020B0604020202020204" pitchFamily="34" charset="0"/>
              </a:rPr>
              <a:t>The </a:t>
            </a:r>
            <a:r>
              <a:rPr lang="en-US" sz="2300" dirty="0">
                <a:latin typeface="Liberation Sans" panose="020B0604020202020204" pitchFamily="34" charset="0"/>
              </a:rPr>
              <a:t>steps for preparing a trial balance </a:t>
            </a:r>
            <a:r>
              <a:rPr lang="en-US" sz="2300" dirty="0" smtClean="0">
                <a:latin typeface="Liberation Sans" panose="020B0604020202020204" pitchFamily="34" charset="0"/>
              </a:rPr>
              <a:t>are:</a:t>
            </a:r>
          </a:p>
          <a:p>
            <a:pPr marL="1150938" lvl="1" indent="-468313" algn="l">
              <a:lnSpc>
                <a:spcPct val="120000"/>
              </a:lnSpc>
              <a:spcBef>
                <a:spcPct val="50000"/>
              </a:spcBef>
              <a:buFontTx/>
              <a:buAutoNum type="arabicPeriod"/>
            </a:pPr>
            <a:r>
              <a:rPr lang="en-US" sz="2200" dirty="0" smtClean="0">
                <a:latin typeface="Liberation Sans" panose="020B0604020202020204" pitchFamily="34" charset="0"/>
              </a:rPr>
              <a:t>List </a:t>
            </a:r>
            <a:r>
              <a:rPr lang="en-US" sz="2200" dirty="0">
                <a:latin typeface="Liberation Sans" panose="020B0604020202020204" pitchFamily="34" charset="0"/>
              </a:rPr>
              <a:t>the account titles and their </a:t>
            </a:r>
            <a:r>
              <a:rPr lang="en-US" sz="2200" dirty="0" smtClean="0">
                <a:latin typeface="Liberation Sans" panose="020B0604020202020204" pitchFamily="34" charset="0"/>
              </a:rPr>
              <a:t>balances.</a:t>
            </a:r>
          </a:p>
          <a:p>
            <a:pPr marL="1150938" lvl="1" indent="-468313" algn="l">
              <a:lnSpc>
                <a:spcPct val="120000"/>
              </a:lnSpc>
              <a:spcBef>
                <a:spcPct val="50000"/>
              </a:spcBef>
              <a:buFontTx/>
              <a:buAutoNum type="arabicPeriod"/>
            </a:pPr>
            <a:r>
              <a:rPr lang="en-US" sz="2200" dirty="0" smtClean="0">
                <a:latin typeface="Liberation Sans" panose="020B0604020202020204" pitchFamily="34" charset="0"/>
              </a:rPr>
              <a:t>Total </a:t>
            </a:r>
            <a:r>
              <a:rPr lang="en-US" sz="2200" dirty="0">
                <a:latin typeface="Liberation Sans" panose="020B0604020202020204" pitchFamily="34" charset="0"/>
              </a:rPr>
              <a:t>the debit and credit </a:t>
            </a:r>
            <a:r>
              <a:rPr lang="en-US" sz="2200" dirty="0" smtClean="0">
                <a:latin typeface="Liberation Sans" panose="020B0604020202020204" pitchFamily="34" charset="0"/>
              </a:rPr>
              <a:t>columns.</a:t>
            </a:r>
          </a:p>
          <a:p>
            <a:pPr marL="1150938" lvl="1" indent="-468313" algn="l">
              <a:lnSpc>
                <a:spcPct val="120000"/>
              </a:lnSpc>
              <a:spcBef>
                <a:spcPct val="50000"/>
              </a:spcBef>
              <a:buFontTx/>
              <a:buAutoNum type="arabicPeriod"/>
            </a:pPr>
            <a:r>
              <a:rPr lang="en-US" sz="2200" dirty="0" smtClean="0">
                <a:latin typeface="Liberation Sans" panose="020B0604020202020204" pitchFamily="34" charset="0"/>
              </a:rPr>
              <a:t>Prove </a:t>
            </a:r>
            <a:r>
              <a:rPr lang="en-US" sz="2200" dirty="0">
                <a:latin typeface="Liberation Sans" panose="020B0604020202020204" pitchFamily="34" charset="0"/>
              </a:rPr>
              <a:t>the equality of the two columns.</a:t>
            </a:r>
            <a:endParaRPr lang="en-US" altLang="en-US" sz="2200" dirty="0">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cxnSp>
        <p:nvCxnSpPr>
          <p:cNvPr id="7" name="Straight Connector 6"/>
          <p:cNvCxnSpPr/>
          <p:nvPr/>
        </p:nvCxnSpPr>
        <p:spPr bwMode="auto">
          <a:xfrm>
            <a:off x="6934200" y="910813"/>
            <a:ext cx="0" cy="175532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Box 7"/>
          <p:cNvSpPr txBox="1"/>
          <p:nvPr/>
        </p:nvSpPr>
        <p:spPr>
          <a:xfrm>
            <a:off x="762000" y="397171"/>
            <a:ext cx="8092721" cy="579781"/>
          </a:xfrm>
          <a:prstGeom prst="rect">
            <a:avLst/>
          </a:prstGeom>
          <a:solidFill>
            <a:schemeClr val="tx2">
              <a:lumMod val="50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Trial Balance</a:t>
            </a:r>
            <a:endParaRPr lang="en-US" altLang="en-US" dirty="0">
              <a:solidFill>
                <a:schemeClr val="accent3"/>
              </a:solidFill>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1" name="Rectangle 10"/>
          <p:cNvSpPr/>
          <p:nvPr/>
        </p:nvSpPr>
        <p:spPr>
          <a:xfrm>
            <a:off x="7063423" y="1039504"/>
            <a:ext cx="1851977" cy="1692771"/>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a:t>
            </a:r>
            <a:r>
              <a:rPr lang="en-US" sz="2000" b="1" dirty="0">
                <a:solidFill>
                  <a:srgbClr val="FF3300"/>
                </a:solidFill>
                <a:latin typeface="Liberation Sans" panose="020B0604020202020204" pitchFamily="34" charset="0"/>
              </a:rPr>
              <a:t>7</a:t>
            </a:r>
            <a:r>
              <a:rPr lang="en-US" sz="2000" b="1" dirty="0" smtClean="0">
                <a:solidFill>
                  <a:srgbClr val="FF3300"/>
                </a:solidFill>
                <a:latin typeface="Liberation Sans" panose="020B0604020202020204" pitchFamily="34" charset="0"/>
              </a:rPr>
              <a:t>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Prepare a trial balance and explain its purposes.</a:t>
            </a:r>
            <a:endParaRPr lang="en-US" sz="1600" b="1" dirty="0">
              <a:latin typeface="Liberation Sans" panose="020B0604020202020204" pitchFamily="34" charset="0"/>
            </a:endParaRPr>
          </a:p>
        </p:txBody>
      </p:sp>
    </p:spTree>
    <p:extLst>
      <p:ext uri="{BB962C8B-B14F-4D97-AF65-F5344CB8AC3E}">
        <p14:creationId xmlns:p14="http://schemas.microsoft.com/office/powerpoint/2010/main" val="1605898615"/>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9" name="Rectangle 5"/>
          <p:cNvSpPr>
            <a:spLocks noChangeArrowheads="1"/>
          </p:cNvSpPr>
          <p:nvPr/>
        </p:nvSpPr>
        <p:spPr bwMode="auto">
          <a:xfrm>
            <a:off x="5030251" y="6315075"/>
            <a:ext cx="242374" cy="338554"/>
          </a:xfrm>
          <a:prstGeom prst="rect">
            <a:avLst/>
          </a:prstGeom>
          <a:noFill/>
          <a:ln w="12700" cap="sq">
            <a:noFill/>
            <a:miter lim="800000"/>
            <a:headEnd type="none" w="sm" len="sm"/>
            <a:tailEnd type="none" w="sm" len="sm"/>
          </a:ln>
          <a:effectLst/>
        </p:spPr>
        <p:txBody>
          <a:bodyPr wrap="none">
            <a:spAutoFit/>
          </a:bodyPr>
          <a:lstStyle/>
          <a:p>
            <a:pPr>
              <a:defRPr/>
            </a:pPr>
            <a:r>
              <a:rPr lang="en-US" sz="1600" b="1" i="1" dirty="0">
                <a:solidFill>
                  <a:schemeClr val="bg2"/>
                </a:solidFill>
                <a:effectLst>
                  <a:outerShdw blurRad="38100" dist="38100" dir="2700000" algn="tl">
                    <a:srgbClr val="C0C0C0"/>
                  </a:outerShdw>
                </a:effectLst>
                <a:latin typeface="Liberation Sans" panose="020B0604020202020204" pitchFamily="34" charset="0"/>
              </a:rPr>
              <a:t> </a:t>
            </a:r>
          </a:p>
        </p:txBody>
      </p:sp>
      <p:sp>
        <p:nvSpPr>
          <p:cNvPr id="1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50000"/>
                  </a:schemeClr>
                </a:solidFill>
                <a:latin typeface="Liberation Sans" panose="020B0604020202020204" pitchFamily="34" charset="0"/>
              </a:rPr>
              <a:t>Trial Balance</a:t>
            </a:r>
            <a:endParaRPr lang="en-US" altLang="en-US" sz="3200" b="1" dirty="0">
              <a:solidFill>
                <a:schemeClr val="tx2">
                  <a:lumMod val="50000"/>
                </a:schemeClr>
              </a:solidFill>
              <a:latin typeface="Liberation Sans" panose="020B0604020202020204" pitchFamily="34" charset="0"/>
            </a:endParaRPr>
          </a:p>
        </p:txBody>
      </p:sp>
      <p:sp>
        <p:nvSpPr>
          <p:cNvPr id="13"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295400"/>
            <a:ext cx="8534400" cy="4943429"/>
          </a:xfrm>
          <a:prstGeom prst="rect">
            <a:avLst/>
          </a:prstGeom>
          <a:noFill/>
          <a:ln w="285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579056" y="762000"/>
            <a:ext cx="14478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2-32</a:t>
            </a:r>
          </a:p>
          <a:p>
            <a:pPr algn="l"/>
            <a:r>
              <a:rPr lang="en-US" sz="1200" dirty="0">
                <a:latin typeface="Liberation Sans" panose="020B0604020202020204" pitchFamily="34" charset="0"/>
              </a:rPr>
              <a:t>A trial balance</a:t>
            </a: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3400" y="1295400"/>
            <a:ext cx="822960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68738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SzPct val="80000"/>
            </a:pPr>
            <a:r>
              <a:rPr lang="en-US" altLang="en-US" sz="2300" b="1" dirty="0" smtClean="0">
                <a:latin typeface="Liberation Sans" panose="020B0604020202020204" pitchFamily="34" charset="0"/>
              </a:rPr>
              <a:t>Trial </a:t>
            </a:r>
            <a:r>
              <a:rPr lang="en-US" altLang="en-US" sz="2300" b="1" dirty="0">
                <a:latin typeface="Liberation Sans" panose="020B0604020202020204" pitchFamily="34" charset="0"/>
              </a:rPr>
              <a:t>balance may balance even </a:t>
            </a:r>
            <a:r>
              <a:rPr lang="en-US" altLang="en-US" sz="2300" b="1" dirty="0" smtClean="0">
                <a:latin typeface="Liberation Sans" panose="020B0604020202020204" pitchFamily="34" charset="0"/>
              </a:rPr>
              <a:t>when: </a:t>
            </a:r>
            <a:endParaRPr lang="en-US" altLang="en-US" sz="2300" b="1" dirty="0">
              <a:latin typeface="Liberation Sans" panose="020B0604020202020204" pitchFamily="34" charset="0"/>
            </a:endParaRPr>
          </a:p>
          <a:p>
            <a:pPr lvl="1" algn="l">
              <a:lnSpc>
                <a:spcPct val="120000"/>
              </a:lnSpc>
              <a:spcBef>
                <a:spcPct val="50000"/>
              </a:spcBef>
              <a:buFontTx/>
              <a:buAutoNum type="arabicPeriod"/>
            </a:pPr>
            <a:r>
              <a:rPr lang="en-US" altLang="en-US" sz="2200" dirty="0" smtClean="0">
                <a:latin typeface="Liberation Sans" panose="020B0604020202020204" pitchFamily="34" charset="0"/>
              </a:rPr>
              <a:t>A transaction is not journalized. </a:t>
            </a:r>
          </a:p>
          <a:p>
            <a:pPr lvl="1" algn="l">
              <a:lnSpc>
                <a:spcPct val="120000"/>
              </a:lnSpc>
              <a:spcBef>
                <a:spcPct val="50000"/>
              </a:spcBef>
              <a:buFontTx/>
              <a:buAutoNum type="arabicPeriod"/>
            </a:pPr>
            <a:r>
              <a:rPr lang="en-US" altLang="en-US" sz="2200" dirty="0" smtClean="0">
                <a:latin typeface="Liberation Sans" panose="020B0604020202020204" pitchFamily="34" charset="0"/>
              </a:rPr>
              <a:t>A correct journal entry is not posted.</a:t>
            </a:r>
          </a:p>
          <a:p>
            <a:pPr lvl="1" algn="l">
              <a:lnSpc>
                <a:spcPct val="120000"/>
              </a:lnSpc>
              <a:spcBef>
                <a:spcPct val="50000"/>
              </a:spcBef>
              <a:buFontTx/>
              <a:buAutoNum type="arabicPeriod"/>
            </a:pPr>
            <a:r>
              <a:rPr lang="en-US" altLang="en-US" sz="2200" dirty="0" smtClean="0">
                <a:latin typeface="Liberation Sans" panose="020B0604020202020204" pitchFamily="34" charset="0"/>
              </a:rPr>
              <a:t>A journal entry is posted twice.</a:t>
            </a:r>
          </a:p>
          <a:p>
            <a:pPr lvl="1" algn="l">
              <a:lnSpc>
                <a:spcPct val="120000"/>
              </a:lnSpc>
              <a:spcBef>
                <a:spcPct val="50000"/>
              </a:spcBef>
              <a:buFontTx/>
              <a:buAutoNum type="arabicPeriod"/>
            </a:pPr>
            <a:r>
              <a:rPr lang="en-US" altLang="en-US" sz="2200" dirty="0" smtClean="0">
                <a:latin typeface="Liberation Sans" panose="020B0604020202020204" pitchFamily="34" charset="0"/>
              </a:rPr>
              <a:t>Incorrect accounts are used in journalizing or posting. </a:t>
            </a:r>
          </a:p>
          <a:p>
            <a:pPr lvl="1" algn="l">
              <a:lnSpc>
                <a:spcPct val="120000"/>
              </a:lnSpc>
              <a:spcBef>
                <a:spcPct val="50000"/>
              </a:spcBef>
              <a:buFontTx/>
              <a:buAutoNum type="arabicPeriod"/>
            </a:pPr>
            <a:r>
              <a:rPr lang="en-US" altLang="en-US" sz="2200" dirty="0" smtClean="0">
                <a:latin typeface="Liberation Sans" panose="020B0604020202020204" pitchFamily="34" charset="0"/>
              </a:rPr>
              <a:t>Offsetting errors are made in recording the amount of a transaction.</a:t>
            </a:r>
            <a:endParaRPr lang="en-US" altLang="en-US" sz="2200" dirty="0">
              <a:latin typeface="Liberation Sans" panose="020B0604020202020204" pitchFamily="34" charset="0"/>
            </a:endParaRPr>
          </a:p>
        </p:txBody>
      </p:sp>
      <p:sp>
        <p:nvSpPr>
          <p:cNvPr id="45060"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rgbClr val="CC0000"/>
                </a:solidFill>
                <a:latin typeface="Liberation Sans" panose="020B0604020202020204" pitchFamily="34" charset="0"/>
              </a:rPr>
              <a:t>Limitations of a Trial </a:t>
            </a:r>
            <a:r>
              <a:rPr lang="en-US" altLang="en-US" sz="3200" b="1" dirty="0">
                <a:solidFill>
                  <a:srgbClr val="CC0000"/>
                </a:solidFill>
                <a:latin typeface="Liberation Sans" panose="020B0604020202020204" pitchFamily="34" charset="0"/>
              </a:rPr>
              <a:t>Balance</a:t>
            </a:r>
          </a:p>
        </p:txBody>
      </p:sp>
      <p:sp>
        <p:nvSpPr>
          <p:cNvPr id="4506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pic>
        <p:nvPicPr>
          <p:cNvPr id="139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693" y="1696516"/>
            <a:ext cx="2621507" cy="165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295400"/>
            <a:ext cx="8153400" cy="5115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indent="0" algn="l">
              <a:lnSpc>
                <a:spcPct val="120000"/>
              </a:lnSpc>
              <a:spcBef>
                <a:spcPts val="1200"/>
              </a:spcBef>
              <a:buClr>
                <a:srgbClr val="800000"/>
              </a:buClr>
              <a:buSzPct val="80000"/>
            </a:pPr>
            <a:r>
              <a:rPr lang="en-US" sz="2300" b="1" dirty="0" smtClean="0">
                <a:latin typeface="Liberation Sans" panose="020B0604020202020204" pitchFamily="34" charset="0"/>
              </a:rPr>
              <a:t>Currency Signs</a:t>
            </a:r>
          </a:p>
          <a:p>
            <a:pPr marL="693738" algn="l">
              <a:lnSpc>
                <a:spcPct val="120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Do </a:t>
            </a:r>
            <a:r>
              <a:rPr lang="en-US" sz="2200" dirty="0">
                <a:latin typeface="Liberation Sans" panose="020B0604020202020204" pitchFamily="34" charset="0"/>
              </a:rPr>
              <a:t>not appear in journals or ledgers. </a:t>
            </a:r>
            <a:endParaRPr lang="en-US" sz="2200" dirty="0" smtClean="0">
              <a:latin typeface="Liberation Sans" panose="020B0604020202020204" pitchFamily="34" charset="0"/>
            </a:endParaRPr>
          </a:p>
          <a:p>
            <a:pPr marL="693738" algn="l">
              <a:lnSpc>
                <a:spcPct val="120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Typically used </a:t>
            </a:r>
            <a:r>
              <a:rPr lang="en-US" sz="2200" dirty="0">
                <a:latin typeface="Liberation Sans" panose="020B0604020202020204" pitchFamily="34" charset="0"/>
              </a:rPr>
              <a:t>only in the trial balance and the </a:t>
            </a:r>
            <a:r>
              <a:rPr lang="en-US" sz="2200" dirty="0" smtClean="0">
                <a:latin typeface="Liberation Sans" panose="020B0604020202020204" pitchFamily="34" charset="0"/>
              </a:rPr>
              <a:t>financial </a:t>
            </a:r>
            <a:r>
              <a:rPr lang="en-US" sz="2200" dirty="0">
                <a:latin typeface="Liberation Sans" panose="020B0604020202020204" pitchFamily="34" charset="0"/>
              </a:rPr>
              <a:t>statements. </a:t>
            </a:r>
            <a:endParaRPr lang="en-US" sz="2200" dirty="0" smtClean="0">
              <a:latin typeface="Liberation Sans" panose="020B0604020202020204" pitchFamily="34" charset="0"/>
            </a:endParaRPr>
          </a:p>
          <a:p>
            <a:pPr marL="693738" algn="l">
              <a:lnSpc>
                <a:spcPct val="120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Shown </a:t>
            </a:r>
            <a:r>
              <a:rPr lang="en-US" sz="2200" dirty="0">
                <a:latin typeface="Liberation Sans" panose="020B0604020202020204" pitchFamily="34" charset="0"/>
              </a:rPr>
              <a:t>only for the </a:t>
            </a:r>
            <a:r>
              <a:rPr lang="en-US" sz="2200" dirty="0" smtClean="0">
                <a:latin typeface="Liberation Sans" panose="020B0604020202020204" pitchFamily="34" charset="0"/>
              </a:rPr>
              <a:t>first </a:t>
            </a:r>
            <a:r>
              <a:rPr lang="en-US" sz="2200" dirty="0">
                <a:latin typeface="Liberation Sans" panose="020B0604020202020204" pitchFamily="34" charset="0"/>
              </a:rPr>
              <a:t>item in the column and for the total of that </a:t>
            </a:r>
            <a:r>
              <a:rPr lang="en-US" sz="2200" dirty="0" smtClean="0">
                <a:latin typeface="Liberation Sans" panose="020B0604020202020204" pitchFamily="34" charset="0"/>
              </a:rPr>
              <a:t>column.</a:t>
            </a:r>
          </a:p>
          <a:p>
            <a:pPr marL="0" indent="0" algn="l">
              <a:lnSpc>
                <a:spcPct val="120000"/>
              </a:lnSpc>
              <a:spcBef>
                <a:spcPts val="1200"/>
              </a:spcBef>
              <a:buClr>
                <a:srgbClr val="800000"/>
              </a:buClr>
              <a:buSzPct val="80000"/>
            </a:pPr>
            <a:r>
              <a:rPr lang="en-US" sz="2300" b="1" dirty="0">
                <a:latin typeface="Liberation Sans" panose="020B0604020202020204" pitchFamily="34" charset="0"/>
              </a:rPr>
              <a:t>Underlining</a:t>
            </a:r>
          </a:p>
          <a:p>
            <a:pPr marL="693738" algn="l">
              <a:lnSpc>
                <a:spcPct val="120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A </a:t>
            </a:r>
            <a:r>
              <a:rPr lang="en-US" sz="2200" dirty="0">
                <a:latin typeface="Liberation Sans" panose="020B0604020202020204" pitchFamily="34" charset="0"/>
              </a:rPr>
              <a:t>single </a:t>
            </a:r>
            <a:r>
              <a:rPr lang="en-US" sz="2200" dirty="0" smtClean="0">
                <a:latin typeface="Liberation Sans" panose="020B0604020202020204" pitchFamily="34" charset="0"/>
              </a:rPr>
              <a:t>line </a:t>
            </a:r>
            <a:r>
              <a:rPr lang="en-US" sz="2200" dirty="0">
                <a:latin typeface="Liberation Sans" panose="020B0604020202020204" pitchFamily="34" charset="0"/>
              </a:rPr>
              <a:t>is placed under the column of </a:t>
            </a:r>
            <a:r>
              <a:rPr lang="en-US" sz="2200" dirty="0" smtClean="0">
                <a:latin typeface="Liberation Sans" panose="020B0604020202020204" pitchFamily="34" charset="0"/>
              </a:rPr>
              <a:t>figures </a:t>
            </a:r>
            <a:r>
              <a:rPr lang="en-US" sz="2200" dirty="0">
                <a:latin typeface="Liberation Sans" panose="020B0604020202020204" pitchFamily="34" charset="0"/>
              </a:rPr>
              <a:t>to be </a:t>
            </a:r>
            <a:r>
              <a:rPr lang="en-US" sz="2200" dirty="0" smtClean="0">
                <a:latin typeface="Liberation Sans" panose="020B0604020202020204" pitchFamily="34" charset="0"/>
              </a:rPr>
              <a:t>added or </a:t>
            </a:r>
            <a:r>
              <a:rPr lang="en-US" sz="2200" dirty="0">
                <a:latin typeface="Liberation Sans" panose="020B0604020202020204" pitchFamily="34" charset="0"/>
              </a:rPr>
              <a:t>subtracted. </a:t>
            </a:r>
            <a:endParaRPr lang="en-US" sz="2200" dirty="0" smtClean="0">
              <a:latin typeface="Liberation Sans" panose="020B0604020202020204" pitchFamily="34" charset="0"/>
            </a:endParaRPr>
          </a:p>
          <a:p>
            <a:pPr marL="693738" algn="l">
              <a:lnSpc>
                <a:spcPct val="120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Totals </a:t>
            </a:r>
            <a:r>
              <a:rPr lang="en-US" sz="2200" dirty="0">
                <a:latin typeface="Liberation Sans" panose="020B0604020202020204" pitchFamily="34" charset="0"/>
              </a:rPr>
              <a:t>are </a:t>
            </a:r>
            <a:r>
              <a:rPr lang="en-US" sz="2200" dirty="0" smtClean="0">
                <a:latin typeface="Liberation Sans" panose="020B0604020202020204" pitchFamily="34" charset="0"/>
              </a:rPr>
              <a:t>double-underlined.</a:t>
            </a:r>
            <a:endParaRPr lang="en-US" altLang="en-US" sz="2200" dirty="0">
              <a:latin typeface="Liberation Sans" panose="020B0604020202020204" pitchFamily="34" charset="0"/>
            </a:endParaRPr>
          </a:p>
        </p:txBody>
      </p:sp>
      <p:sp>
        <p:nvSpPr>
          <p:cNvPr id="2048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rgbClr val="CC0000"/>
                </a:solidFill>
                <a:latin typeface="Liberation Sans" panose="020B0604020202020204" pitchFamily="34" charset="0"/>
              </a:rPr>
              <a:t>Currency Signs and Underlining</a:t>
            </a:r>
            <a:endParaRPr lang="en-US" altLang="en-US" sz="3200" b="1" dirty="0">
              <a:solidFill>
                <a:srgbClr val="CC0000"/>
              </a:solidFill>
              <a:latin typeface="Liberation Sans" panose="020B0604020202020204" pitchFamily="34" charset="0"/>
            </a:endParaRPr>
          </a:p>
        </p:txBody>
      </p:sp>
      <p:sp>
        <p:nvSpPr>
          <p:cNvPr id="2048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55733656"/>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660066"/>
                </a:solidFill>
                <a:latin typeface="Liberation Sans" panose="020B0604020202020204" pitchFamily="34" charset="0"/>
              </a:rPr>
              <a:t>INVESTOR INSIGHT</a:t>
            </a:r>
            <a:endParaRPr lang="en-US" altLang="en-US" sz="2800" b="1" i="0" dirty="0">
              <a:solidFill>
                <a:srgbClr val="660066"/>
              </a:solidFill>
              <a:latin typeface="Liberation Sans" panose="020B0604020202020204" pitchFamily="34" charset="0"/>
            </a:endParaRPr>
          </a:p>
        </p:txBody>
      </p:sp>
      <p:sp>
        <p:nvSpPr>
          <p:cNvPr id="2" name="Rectangle 1"/>
          <p:cNvSpPr/>
          <p:nvPr/>
        </p:nvSpPr>
        <p:spPr>
          <a:xfrm>
            <a:off x="484496" y="1187644"/>
            <a:ext cx="8153400" cy="4299639"/>
          </a:xfrm>
          <a:prstGeom prst="rect">
            <a:avLst/>
          </a:prstGeom>
        </p:spPr>
        <p:txBody>
          <a:bodyPr wrap="square">
            <a:spAutoFit/>
          </a:bodyPr>
          <a:lstStyle/>
          <a:p>
            <a:pPr algn="just">
              <a:lnSpc>
                <a:spcPct val="110000"/>
              </a:lnSpc>
              <a:spcBef>
                <a:spcPts val="600"/>
              </a:spcBef>
            </a:pPr>
            <a:r>
              <a:rPr lang="en-US" sz="2200" dirty="0" smtClean="0">
                <a:latin typeface="Liberation Sans" panose="020B0604020202020204" pitchFamily="34" charset="0"/>
              </a:rPr>
              <a:t>Recently</a:t>
            </a:r>
            <a:r>
              <a:rPr lang="en-US" sz="2200" dirty="0">
                <a:latin typeface="Liberation Sans" panose="020B0604020202020204" pitchFamily="34" charset="0"/>
              </a:rPr>
              <a:t>, the German </a:t>
            </a:r>
            <a:r>
              <a:rPr lang="en-US" sz="2200" dirty="0" smtClean="0">
                <a:latin typeface="Liberation Sans" panose="020B0604020202020204" pitchFamily="34" charset="0"/>
              </a:rPr>
              <a:t>Finance minister</a:t>
            </a:r>
            <a:r>
              <a:rPr lang="en-US" sz="2200" dirty="0">
                <a:latin typeface="Liberation Sans" panose="020B0604020202020204" pitchFamily="34" charset="0"/>
              </a:rPr>
              <a:t>, Wolfgang Schauble</a:t>
            </a:r>
            <a:r>
              <a:rPr lang="en-US" sz="2200" dirty="0" smtClean="0">
                <a:latin typeface="Liberation Sans" panose="020B0604020202020204" pitchFamily="34" charset="0"/>
              </a:rPr>
              <a:t>, said </a:t>
            </a:r>
            <a:r>
              <a:rPr lang="en-US" sz="2200" dirty="0">
                <a:latin typeface="Liberation Sans" panose="020B0604020202020204" pitchFamily="34" charset="0"/>
              </a:rPr>
              <a:t>that “statistical </a:t>
            </a:r>
            <a:r>
              <a:rPr lang="en-US" sz="2200" dirty="0" smtClean="0">
                <a:latin typeface="Liberation Sans" panose="020B0604020202020204" pitchFamily="34" charset="0"/>
              </a:rPr>
              <a:t>and communication </a:t>
            </a:r>
            <a:r>
              <a:rPr lang="en-US" sz="2200" dirty="0">
                <a:latin typeface="Liberation Sans" panose="020B0604020202020204" pitchFamily="34" charset="0"/>
              </a:rPr>
              <a:t>problems</a:t>
            </a:r>
            <a:r>
              <a:rPr lang="en-US" sz="2200" dirty="0" smtClean="0">
                <a:latin typeface="Liberation Sans" panose="020B0604020202020204" pitchFamily="34" charset="0"/>
              </a:rPr>
              <a:t>” were </a:t>
            </a:r>
            <a:r>
              <a:rPr lang="en-US" sz="2200" dirty="0">
                <a:latin typeface="Liberation Sans" panose="020B0604020202020204" pitchFamily="34" charset="0"/>
              </a:rPr>
              <a:t>to blame for a €</a:t>
            </a:r>
            <a:r>
              <a:rPr lang="en-US" sz="2200" dirty="0" smtClean="0">
                <a:latin typeface="Liberation Sans" panose="020B0604020202020204" pitchFamily="34" charset="0"/>
              </a:rPr>
              <a:t>55.5 billion </a:t>
            </a:r>
            <a:r>
              <a:rPr lang="en-US" sz="2200" dirty="0">
                <a:latin typeface="Liberation Sans" panose="020B0604020202020204" pitchFamily="34" charset="0"/>
              </a:rPr>
              <a:t>error in the accounts </a:t>
            </a:r>
            <a:r>
              <a:rPr lang="en-US" sz="2200" dirty="0" smtClean="0">
                <a:latin typeface="Liberation Sans" panose="020B0604020202020204" pitchFamily="34" charset="0"/>
              </a:rPr>
              <a:t>of nationalized </a:t>
            </a:r>
            <a:r>
              <a:rPr lang="en-US" sz="2200" dirty="0">
                <a:latin typeface="Liberation Sans" panose="020B0604020202020204" pitchFamily="34" charset="0"/>
              </a:rPr>
              <a:t>property </a:t>
            </a:r>
            <a:r>
              <a:rPr lang="en-US" sz="2200" dirty="0" smtClean="0">
                <a:latin typeface="Liberation Sans" panose="020B0604020202020204" pitchFamily="34" charset="0"/>
              </a:rPr>
              <a:t>lender </a:t>
            </a:r>
            <a:r>
              <a:rPr lang="en-US" sz="2200" b="1" dirty="0" smtClean="0">
                <a:solidFill>
                  <a:srgbClr val="CC0000"/>
                </a:solidFill>
                <a:latin typeface="Liberation Sans" panose="020B0604020202020204" pitchFamily="34" charset="0"/>
              </a:rPr>
              <a:t>Hypo </a:t>
            </a:r>
            <a:r>
              <a:rPr lang="en-US" sz="2200" b="1" dirty="0">
                <a:solidFill>
                  <a:srgbClr val="CC0000"/>
                </a:solidFill>
                <a:latin typeface="Liberation Sans" panose="020B0604020202020204" pitchFamily="34" charset="0"/>
              </a:rPr>
              <a:t>Real Estate </a:t>
            </a:r>
            <a:r>
              <a:rPr lang="en-US" sz="2200" b="1" dirty="0" smtClean="0">
                <a:solidFill>
                  <a:srgbClr val="CC0000"/>
                </a:solidFill>
                <a:latin typeface="Liberation Sans" panose="020B0604020202020204" pitchFamily="34" charset="0"/>
              </a:rPr>
              <a:t>Holding </a:t>
            </a:r>
            <a:r>
              <a:rPr lang="en-US" sz="2200" dirty="0" smtClean="0">
                <a:latin typeface="Liberation Sans" panose="020B0604020202020204" pitchFamily="34" charset="0"/>
              </a:rPr>
              <a:t>(</a:t>
            </a:r>
            <a:r>
              <a:rPr lang="en-US" sz="2200" dirty="0">
                <a:latin typeface="Liberation Sans" panose="020B0604020202020204" pitchFamily="34" charset="0"/>
              </a:rPr>
              <a:t>DEU). Mr. Schauble </a:t>
            </a:r>
            <a:r>
              <a:rPr lang="en-US" sz="2200" dirty="0" smtClean="0">
                <a:latin typeface="Liberation Sans" panose="020B0604020202020204" pitchFamily="34" charset="0"/>
              </a:rPr>
              <a:t>referred to </a:t>
            </a:r>
            <a:r>
              <a:rPr lang="en-US" sz="2200" dirty="0">
                <a:latin typeface="Liberation Sans" panose="020B0604020202020204" pitchFamily="34" charset="0"/>
              </a:rPr>
              <a:t>the error as “an </a:t>
            </a:r>
            <a:r>
              <a:rPr lang="en-US" sz="2200" dirty="0" smtClean="0">
                <a:latin typeface="Liberation Sans" panose="020B0604020202020204" pitchFamily="34" charset="0"/>
              </a:rPr>
              <a:t>annoying mistake</a:t>
            </a:r>
            <a:r>
              <a:rPr lang="en-US" sz="2200" dirty="0">
                <a:latin typeface="Liberation Sans" panose="020B0604020202020204" pitchFamily="34" charset="0"/>
              </a:rPr>
              <a:t>.” This seems to </a:t>
            </a:r>
            <a:r>
              <a:rPr lang="en-US" sz="2200" dirty="0" smtClean="0">
                <a:latin typeface="Liberation Sans" panose="020B0604020202020204" pitchFamily="34" charset="0"/>
              </a:rPr>
              <a:t>be a </a:t>
            </a:r>
            <a:r>
              <a:rPr lang="en-US" sz="2200" dirty="0">
                <a:latin typeface="Liberation Sans" panose="020B0604020202020204" pitchFamily="34" charset="0"/>
              </a:rPr>
              <a:t>considerable </a:t>
            </a:r>
            <a:r>
              <a:rPr lang="en-US" sz="2200" dirty="0" smtClean="0">
                <a:latin typeface="Liberation Sans" panose="020B0604020202020204" pitchFamily="34" charset="0"/>
              </a:rPr>
              <a:t>understatement considering </a:t>
            </a:r>
            <a:r>
              <a:rPr lang="en-US" sz="2200" dirty="0">
                <a:latin typeface="Liberation Sans" panose="020B0604020202020204" pitchFamily="34" charset="0"/>
              </a:rPr>
              <a:t>that </a:t>
            </a:r>
            <a:r>
              <a:rPr lang="en-US" sz="2200" dirty="0" smtClean="0">
                <a:latin typeface="Liberation Sans" panose="020B0604020202020204" pitchFamily="34" charset="0"/>
              </a:rPr>
              <a:t>the error </a:t>
            </a:r>
            <a:r>
              <a:rPr lang="en-US" sz="2200" dirty="0">
                <a:latin typeface="Liberation Sans" panose="020B0604020202020204" pitchFamily="34" charset="0"/>
              </a:rPr>
              <a:t>represented 2.6% </a:t>
            </a:r>
            <a:r>
              <a:rPr lang="en-US" sz="2200" dirty="0" smtClean="0">
                <a:latin typeface="Liberation Sans" panose="020B0604020202020204" pitchFamily="34" charset="0"/>
              </a:rPr>
              <a:t>of the </a:t>
            </a:r>
            <a:r>
              <a:rPr lang="en-US" sz="2200" dirty="0">
                <a:latin typeface="Liberation Sans" panose="020B0604020202020204" pitchFamily="34" charset="0"/>
              </a:rPr>
              <a:t>German gross domestic product. Since the bank </a:t>
            </a:r>
            <a:r>
              <a:rPr lang="en-US" sz="2200" dirty="0" smtClean="0">
                <a:latin typeface="Liberation Sans" panose="020B0604020202020204" pitchFamily="34" charset="0"/>
              </a:rPr>
              <a:t>had been </a:t>
            </a:r>
            <a:r>
              <a:rPr lang="en-US" sz="2200" dirty="0">
                <a:latin typeface="Liberation Sans" panose="020B0604020202020204" pitchFamily="34" charset="0"/>
              </a:rPr>
              <a:t>previously taken over by the German government</a:t>
            </a:r>
            <a:r>
              <a:rPr lang="en-US" sz="2200" dirty="0" smtClean="0">
                <a:latin typeface="Liberation Sans" panose="020B0604020202020204" pitchFamily="34" charset="0"/>
              </a:rPr>
              <a:t>, the </a:t>
            </a:r>
            <a:r>
              <a:rPr lang="en-US" sz="2200" dirty="0">
                <a:latin typeface="Liberation Sans" panose="020B0604020202020204" pitchFamily="34" charset="0"/>
              </a:rPr>
              <a:t>error had resulted in an overstatement of the </a:t>
            </a:r>
            <a:r>
              <a:rPr lang="en-US" sz="2200" dirty="0" smtClean="0">
                <a:latin typeface="Liberation Sans" panose="020B0604020202020204" pitchFamily="34" charset="0"/>
              </a:rPr>
              <a:t>federal debt </a:t>
            </a:r>
            <a:r>
              <a:rPr lang="en-US" sz="2200" dirty="0">
                <a:latin typeface="Liberation Sans" panose="020B0604020202020204" pitchFamily="34" charset="0"/>
              </a:rPr>
              <a:t>of €55.5 billion.)</a:t>
            </a:r>
          </a:p>
          <a:p>
            <a:pPr algn="just">
              <a:lnSpc>
                <a:spcPct val="110000"/>
              </a:lnSpc>
              <a:spcBef>
                <a:spcPts val="600"/>
              </a:spcBef>
            </a:pPr>
            <a:r>
              <a:rPr lang="en-US" sz="2200" dirty="0">
                <a:latin typeface="Liberation Sans" panose="020B0604020202020204" pitchFamily="34" charset="0"/>
              </a:rPr>
              <a:t>How could this error have occurred?</a:t>
            </a:r>
          </a:p>
        </p:txBody>
      </p:sp>
      <p:sp>
        <p:nvSpPr>
          <p:cNvPr id="4" name="Rectangle 3"/>
          <p:cNvSpPr>
            <a:spLocks noChangeArrowheads="1"/>
          </p:cNvSpPr>
          <p:nvPr/>
        </p:nvSpPr>
        <p:spPr bwMode="auto">
          <a:xfrm>
            <a:off x="4218296" y="465468"/>
            <a:ext cx="4011304" cy="560388"/>
          </a:xfrm>
          <a:prstGeom prst="rect">
            <a:avLst/>
          </a:prstGeom>
          <a:noFill/>
          <a:ln>
            <a:noFill/>
          </a:ln>
          <a:effectLst/>
        </p:spPr>
        <p:txBody>
          <a:bodyPr lIns="90488" tIns="44450" rIns="90488" bIns="44450" anchor="ctr" anchorCtr="0"/>
          <a:lstStyle/>
          <a:p>
            <a:pPr marL="53975" algn="l"/>
            <a:r>
              <a:rPr lang="en-US" altLang="en-US" b="1" i="0" dirty="0" smtClean="0">
                <a:latin typeface="Liberation Sans" panose="020B0604020202020204" pitchFamily="34" charset="0"/>
              </a:rPr>
              <a:t>Why Accuracy Matters</a:t>
            </a:r>
            <a:endParaRPr lang="en-US" altLang="en-US" b="1" i="0" dirty="0">
              <a:latin typeface="Liberation Sans" panose="020B0604020202020204" pitchFamily="34" charset="0"/>
            </a:endParaRPr>
          </a:p>
        </p:txBody>
      </p:sp>
      <p:sp>
        <p:nvSpPr>
          <p:cNvPr id="9" name="Rectangle 8"/>
          <p:cNvSpPr/>
          <p:nvPr/>
        </p:nvSpPr>
        <p:spPr bwMode="auto">
          <a:xfrm>
            <a:off x="332096" y="353704"/>
            <a:ext cx="8458200" cy="52088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562600"/>
            <a:ext cx="8476488" cy="161358"/>
          </a:xfrm>
          <a:prstGeom prst="rect">
            <a:avLst/>
          </a:prstGeom>
          <a:solidFill>
            <a:srgbClr val="660066"/>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90744267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533400" y="1905000"/>
            <a:ext cx="7696200" cy="3600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0563"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SzPct val="80000"/>
            </a:pPr>
            <a:r>
              <a:rPr lang="en-US" altLang="en-US" b="1" dirty="0">
                <a:solidFill>
                  <a:schemeClr val="tx2">
                    <a:lumMod val="75000"/>
                  </a:schemeClr>
                </a:solidFill>
                <a:latin typeface="Liberation Sans" panose="020B0604020202020204" pitchFamily="34" charset="0"/>
              </a:rPr>
              <a:t>Double-entry system</a:t>
            </a:r>
          </a:p>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Each transaction must affect two or more </a:t>
            </a:r>
            <a:endParaRPr lang="en-US" altLang="en-US" sz="2200" dirty="0" smtClean="0">
              <a:latin typeface="Liberation Sans" panose="020B0604020202020204" pitchFamily="34" charset="0"/>
            </a:endParaRPr>
          </a:p>
          <a:p>
            <a:pPr marL="684213" lvl="1" indent="0">
              <a:lnSpc>
                <a:spcPct val="125000"/>
              </a:lnSpc>
              <a:spcBef>
                <a:spcPts val="0"/>
              </a:spcBef>
              <a:buClr>
                <a:srgbClr val="CC0000"/>
              </a:buClr>
              <a:buSzPct val="80000"/>
            </a:pPr>
            <a:r>
              <a:rPr lang="en-US" altLang="en-US" sz="2200" dirty="0" smtClean="0">
                <a:latin typeface="Liberation Sans" panose="020B0604020202020204" pitchFamily="34" charset="0"/>
              </a:rPr>
              <a:t>accounts </a:t>
            </a:r>
            <a:r>
              <a:rPr lang="en-US" altLang="en-US" sz="2200" dirty="0">
                <a:latin typeface="Liberation Sans" panose="020B0604020202020204" pitchFamily="34" charset="0"/>
              </a:rPr>
              <a:t>to keep the basic accounting </a:t>
            </a:r>
            <a:endParaRPr lang="en-US" altLang="en-US" sz="2200" dirty="0" smtClean="0">
              <a:latin typeface="Liberation Sans" panose="020B0604020202020204" pitchFamily="34" charset="0"/>
            </a:endParaRPr>
          </a:p>
          <a:p>
            <a:pPr marL="684213" lvl="1" indent="0">
              <a:lnSpc>
                <a:spcPct val="125000"/>
              </a:lnSpc>
              <a:spcBef>
                <a:spcPts val="0"/>
              </a:spcBef>
              <a:buClr>
                <a:srgbClr val="CC0000"/>
              </a:buClr>
              <a:buSzPct val="80000"/>
            </a:pPr>
            <a:r>
              <a:rPr lang="en-US" altLang="en-US" sz="2200" dirty="0" smtClean="0">
                <a:latin typeface="Liberation Sans" panose="020B0604020202020204" pitchFamily="34" charset="0"/>
              </a:rPr>
              <a:t>equation </a:t>
            </a:r>
            <a:r>
              <a:rPr lang="en-US" altLang="en-US" sz="2200" dirty="0">
                <a:latin typeface="Liberation Sans" panose="020B0604020202020204" pitchFamily="34" charset="0"/>
              </a:rPr>
              <a:t>in balance.</a:t>
            </a:r>
          </a:p>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Recording done by debiting at least one account and crediting </a:t>
            </a:r>
            <a:r>
              <a:rPr lang="en-US" altLang="en-US" sz="2200" dirty="0" smtClean="0">
                <a:latin typeface="Liberation Sans" panose="020B0604020202020204" pitchFamily="34" charset="0"/>
              </a:rPr>
              <a:t>at least one other account.</a:t>
            </a:r>
            <a:endParaRPr lang="en-US" altLang="en-US" sz="2200" dirty="0">
              <a:latin typeface="Liberation Sans" panose="020B0604020202020204" pitchFamily="34" charset="0"/>
            </a:endParaRPr>
          </a:p>
          <a:p>
            <a:pPr lvl="1">
              <a:lnSpc>
                <a:spcPct val="125000"/>
              </a:lnSpc>
              <a:spcBef>
                <a:spcPct val="50000"/>
              </a:spcBef>
              <a:buClr>
                <a:srgbClr val="CC0000"/>
              </a:buClr>
              <a:buSzPct val="80000"/>
              <a:buFont typeface="Wingdings" pitchFamily="2" charset="2"/>
              <a:buChar char="u"/>
            </a:pPr>
            <a:r>
              <a:rPr lang="en-US" altLang="en-US" sz="2200" b="1" dirty="0">
                <a:latin typeface="Liberation Sans" panose="020B0604020202020204" pitchFamily="34" charset="0"/>
              </a:rPr>
              <a:t>DEBITS must equal CREDITS</a:t>
            </a:r>
            <a:r>
              <a:rPr lang="en-US" altLang="en-US" sz="2200" dirty="0">
                <a:latin typeface="Liberation Sans" panose="020B0604020202020204" pitchFamily="34" charset="0"/>
              </a:rPr>
              <a:t>.</a:t>
            </a:r>
          </a:p>
        </p:txBody>
      </p:sp>
      <p:sp>
        <p:nvSpPr>
          <p:cNvPr id="514055" name="Rectangle 7"/>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700" b="1" dirty="0" smtClean="0">
                <a:solidFill>
                  <a:srgbClr val="006600"/>
                </a:solidFill>
                <a:latin typeface="Liberation Sans" panose="020B0604020202020204" pitchFamily="34" charset="0"/>
              </a:rPr>
              <a:t>DEBIT AND CREDIT PROCEDURES</a:t>
            </a:r>
            <a:endParaRPr lang="en-US" altLang="en-US" sz="2700" b="1" dirty="0">
              <a:solidFill>
                <a:srgbClr val="006600"/>
              </a:solidFill>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
        <p:nvSpPr>
          <p:cNvPr id="7" name="Rectangle 6"/>
          <p:cNvSpPr/>
          <p:nvPr/>
        </p:nvSpPr>
        <p:spPr>
          <a:xfrm>
            <a:off x="6987223" y="1039504"/>
            <a:ext cx="2004377" cy="2185214"/>
          </a:xfrm>
          <a:prstGeom prst="rect">
            <a:avLst/>
          </a:prstGeom>
        </p:spPr>
        <p:txBody>
          <a:bodyPr wrap="square">
            <a:spAutoFit/>
          </a:bodyPr>
          <a:lstStyle/>
          <a:p>
            <a:pPr algn="l"/>
            <a:r>
              <a:rPr lang="en-US" sz="2000" b="1" dirty="0">
                <a:solidFill>
                  <a:srgbClr val="FF3300"/>
                </a:solidFill>
                <a:latin typeface="Liberation Sans" panose="020B0604020202020204" pitchFamily="34" charset="0"/>
              </a:rPr>
              <a:t>Learning Objective </a:t>
            </a:r>
            <a:r>
              <a:rPr lang="en-US" sz="2000" b="1" dirty="0" smtClean="0">
                <a:solidFill>
                  <a:srgbClr val="FF3300"/>
                </a:solidFill>
                <a:latin typeface="Liberation Sans" panose="020B0604020202020204" pitchFamily="34" charset="0"/>
              </a:rPr>
              <a:t>2  </a:t>
            </a:r>
            <a:r>
              <a:rPr lang="en-US" sz="1600" b="1" dirty="0" smtClean="0">
                <a:latin typeface="Liberation Sans" panose="020B0604020202020204" pitchFamily="34" charset="0"/>
              </a:rPr>
              <a:t>Define </a:t>
            </a:r>
            <a:r>
              <a:rPr lang="en-US" sz="1600" b="1" dirty="0">
                <a:latin typeface="Liberation Sans" panose="020B0604020202020204" pitchFamily="34" charset="0"/>
              </a:rPr>
              <a:t>debits and </a:t>
            </a:r>
            <a:r>
              <a:rPr lang="en-US" sz="1600" b="1" dirty="0" smtClean="0">
                <a:latin typeface="Liberation Sans" panose="020B0604020202020204" pitchFamily="34" charset="0"/>
              </a:rPr>
              <a:t>credits and </a:t>
            </a:r>
            <a:r>
              <a:rPr lang="en-US" sz="1600" b="1" dirty="0">
                <a:latin typeface="Liberation Sans" panose="020B0604020202020204" pitchFamily="34" charset="0"/>
              </a:rPr>
              <a:t>explain their </a:t>
            </a:r>
            <a:r>
              <a:rPr lang="en-US" sz="1600" b="1" dirty="0" smtClean="0">
                <a:latin typeface="Liberation Sans" panose="020B0604020202020204" pitchFamily="34" charset="0"/>
              </a:rPr>
              <a:t>use in </a:t>
            </a:r>
            <a:r>
              <a:rPr lang="en-US" sz="1600" b="1" dirty="0">
                <a:latin typeface="Liberation Sans" panose="020B0604020202020204" pitchFamily="34" charset="0"/>
              </a:rPr>
              <a:t>recording </a:t>
            </a:r>
            <a:r>
              <a:rPr lang="en-US" sz="1600" b="1" dirty="0" smtClean="0">
                <a:latin typeface="Liberation Sans" panose="020B0604020202020204" pitchFamily="34" charset="0"/>
              </a:rPr>
              <a:t>business transactions.</a:t>
            </a:r>
            <a:endParaRPr lang="en-US" sz="1600" b="1" dirty="0">
              <a:latin typeface="Liberation Sans" panose="020B0604020202020204" pitchFamily="34" charset="0"/>
            </a:endParaRPr>
          </a:p>
        </p:txBody>
      </p:sp>
      <p:cxnSp>
        <p:nvCxnSpPr>
          <p:cNvPr id="10" name="Straight Connector 9"/>
          <p:cNvCxnSpPr/>
          <p:nvPr/>
        </p:nvCxnSpPr>
        <p:spPr bwMode="auto">
          <a:xfrm>
            <a:off x="6858000" y="976952"/>
            <a:ext cx="0" cy="2147248"/>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233197185"/>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04" y="1327875"/>
            <a:ext cx="8577217" cy="280853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027731872"/>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pic>
        <p:nvPicPr>
          <p:cNvPr id="141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78" y="381000"/>
            <a:ext cx="7979456" cy="591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315"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22540"/>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2459428"/>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2744892"/>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3055380"/>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3360180"/>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3664980"/>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3942484"/>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4247284"/>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4552084"/>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4843236"/>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5132696"/>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5390284"/>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331" y="5771284"/>
            <a:ext cx="3995803"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132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1315"/>
                                        </p:tgtEl>
                                      </p:cBhvr>
                                    </p:animEffect>
                                    <p:set>
                                      <p:cBhvr>
                                        <p:cTn id="7" dur="1" fill="hold">
                                          <p:stCondLst>
                                            <p:cond delay="499"/>
                                          </p:stCondLst>
                                        </p:cTn>
                                        <p:tgtEl>
                                          <p:spTgt spid="1413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81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10000"/>
              </a:lnSpc>
              <a:spcBef>
                <a:spcPts val="0"/>
              </a:spcBef>
              <a:buClr>
                <a:schemeClr val="tx1"/>
              </a:buClr>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Both </a:t>
            </a:r>
            <a:r>
              <a:rPr lang="en-US" sz="1800" b="0" dirty="0">
                <a:solidFill>
                  <a:schemeClr val="tx1"/>
                </a:solidFill>
                <a:latin typeface="Liberation Sans" panose="020B0604020202020204" pitchFamily="34" charset="0"/>
              </a:rPr>
              <a:t>the IASB and FASB go beyond the basic </a:t>
            </a:r>
            <a:endParaRPr lang="en-US" sz="1800" b="0" dirty="0" smtClean="0">
              <a:solidFill>
                <a:schemeClr val="tx1"/>
              </a:solidFill>
              <a:latin typeface="Liberation Sans" panose="020B0604020202020204" pitchFamily="34" charset="0"/>
            </a:endParaRPr>
          </a:p>
          <a:p>
            <a:pPr marL="341313" indent="0" algn="just">
              <a:lnSpc>
                <a:spcPct val="110000"/>
              </a:lnSpc>
              <a:spcBef>
                <a:spcPts val="0"/>
              </a:spcBef>
              <a:buNone/>
            </a:pPr>
            <a:r>
              <a:rPr lang="en-US" sz="1800" b="0" dirty="0" smtClean="0">
                <a:solidFill>
                  <a:schemeClr val="tx1"/>
                </a:solidFill>
                <a:latin typeface="Liberation Sans" panose="020B0604020202020204" pitchFamily="34" charset="0"/>
              </a:rPr>
              <a:t>definitions </a:t>
            </a:r>
            <a:r>
              <a:rPr lang="en-US" sz="1800" b="0" dirty="0">
                <a:solidFill>
                  <a:schemeClr val="tx1"/>
                </a:solidFill>
                <a:latin typeface="Liberation Sans" panose="020B0604020202020204" pitchFamily="34" charset="0"/>
              </a:rPr>
              <a:t>provided in this textbook for the </a:t>
            </a:r>
            <a:r>
              <a:rPr lang="en-US" sz="1800" b="0" dirty="0" smtClean="0">
                <a:solidFill>
                  <a:schemeClr val="tx1"/>
                </a:solidFill>
                <a:latin typeface="Liberation Sans" panose="020B0604020202020204" pitchFamily="34" charset="0"/>
              </a:rPr>
              <a:t>key </a:t>
            </a:r>
          </a:p>
          <a:p>
            <a:pPr marL="341313" indent="0" algn="just">
              <a:lnSpc>
                <a:spcPct val="110000"/>
              </a:lnSpc>
              <a:spcBef>
                <a:spcPts val="0"/>
              </a:spcBef>
              <a:buNone/>
            </a:pPr>
            <a:r>
              <a:rPr lang="en-US" sz="1800" b="0" dirty="0" smtClean="0">
                <a:solidFill>
                  <a:schemeClr val="tx1"/>
                </a:solidFill>
                <a:latin typeface="Liberation Sans" panose="020B0604020202020204" pitchFamily="34" charset="0"/>
              </a:rPr>
              <a:t>elements </a:t>
            </a:r>
            <a:r>
              <a:rPr lang="en-US" sz="1800" b="0" dirty="0">
                <a:solidFill>
                  <a:schemeClr val="tx1"/>
                </a:solidFill>
                <a:latin typeface="Liberation Sans" panose="020B0604020202020204" pitchFamily="34" charset="0"/>
              </a:rPr>
              <a:t>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that is, assets, liabilities, equity, revenues, and expenses. </a:t>
            </a:r>
            <a:endParaRPr lang="en-US" sz="1800" b="0" dirty="0" smtClean="0">
              <a:solidFill>
                <a:schemeClr val="tx1"/>
              </a:solidFill>
              <a:latin typeface="Liberation Sans" panose="020B0604020202020204" pitchFamily="34" charset="0"/>
            </a:endParaRPr>
          </a:p>
          <a:p>
            <a:pPr algn="just">
              <a:lnSpc>
                <a:spcPct val="110000"/>
              </a:lnSpc>
              <a:spcBef>
                <a:spcPts val="0"/>
              </a:spcBef>
              <a:buClr>
                <a:schemeClr val="tx1"/>
              </a:buClr>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In </a:t>
            </a:r>
            <a:r>
              <a:rPr lang="en-US" sz="1800" b="0" dirty="0">
                <a:solidFill>
                  <a:schemeClr val="tx1"/>
                </a:solidFill>
                <a:latin typeface="Liberation Sans" panose="020B0604020202020204" pitchFamily="34" charset="0"/>
              </a:rPr>
              <a:t>deciding whether the United States should adopt IFRS, some of the issues the U.S. </a:t>
            </a:r>
            <a:r>
              <a:rPr lang="en-US" sz="1800" b="0" dirty="0" smtClean="0">
                <a:solidFill>
                  <a:schemeClr val="tx1"/>
                </a:solidFill>
                <a:latin typeface="Liberation Sans" panose="020B0604020202020204" pitchFamily="34" charset="0"/>
              </a:rPr>
              <a:t>Securities and </a:t>
            </a:r>
            <a:r>
              <a:rPr lang="en-US" sz="1800" b="0" dirty="0">
                <a:solidFill>
                  <a:schemeClr val="tx1"/>
                </a:solidFill>
                <a:latin typeface="Liberation Sans" panose="020B0604020202020204" pitchFamily="34" charset="0"/>
              </a:rPr>
              <a:t>Exchange Commission (SEC) said should be considered are</a:t>
            </a:r>
            <a:r>
              <a:rPr lang="en-US" sz="18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Whether </a:t>
            </a:r>
            <a:r>
              <a:rPr lang="en-US" sz="1700" b="0" dirty="0">
                <a:solidFill>
                  <a:schemeClr val="tx1"/>
                </a:solidFill>
                <a:latin typeface="Liberation Sans" panose="020B0604020202020204" pitchFamily="34" charset="0"/>
              </a:rPr>
              <a:t>IFRS is </a:t>
            </a:r>
            <a:r>
              <a:rPr lang="en-US" sz="1700" b="0" dirty="0" smtClean="0">
                <a:solidFill>
                  <a:schemeClr val="tx1"/>
                </a:solidFill>
                <a:latin typeface="Liberation Sans" panose="020B0604020202020204" pitchFamily="34" charset="0"/>
              </a:rPr>
              <a:t>sufficiently </a:t>
            </a:r>
            <a:r>
              <a:rPr lang="en-US" sz="1700" b="0" dirty="0">
                <a:solidFill>
                  <a:schemeClr val="tx1"/>
                </a:solidFill>
                <a:latin typeface="Liberation Sans" panose="020B0604020202020204" pitchFamily="34" charset="0"/>
              </a:rPr>
              <a:t>developed and consistent in application</a:t>
            </a:r>
            <a:r>
              <a:rPr lang="en-US" sz="17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Whether </a:t>
            </a:r>
            <a:r>
              <a:rPr lang="en-US" sz="1700" b="0" dirty="0">
                <a:solidFill>
                  <a:schemeClr val="tx1"/>
                </a:solidFill>
                <a:latin typeface="Liberation Sans" panose="020B0604020202020204" pitchFamily="34" charset="0"/>
              </a:rPr>
              <a:t>the IASB is </a:t>
            </a:r>
            <a:r>
              <a:rPr lang="en-US" sz="1700" b="0" dirty="0" smtClean="0">
                <a:solidFill>
                  <a:schemeClr val="tx1"/>
                </a:solidFill>
                <a:latin typeface="Liberation Sans" panose="020B0604020202020204" pitchFamily="34" charset="0"/>
              </a:rPr>
              <a:t>sufficiently </a:t>
            </a:r>
            <a:r>
              <a:rPr lang="en-US" sz="1700" b="0" dirty="0">
                <a:solidFill>
                  <a:schemeClr val="tx1"/>
                </a:solidFill>
                <a:latin typeface="Liberation Sans" panose="020B0604020202020204" pitchFamily="34" charset="0"/>
              </a:rPr>
              <a:t>independent</a:t>
            </a:r>
            <a:r>
              <a:rPr lang="en-US" sz="17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Whether </a:t>
            </a:r>
            <a:r>
              <a:rPr lang="en-US" sz="1700" b="0" dirty="0">
                <a:solidFill>
                  <a:schemeClr val="tx1"/>
                </a:solidFill>
                <a:latin typeface="Liberation Sans" panose="020B0604020202020204" pitchFamily="34" charset="0"/>
              </a:rPr>
              <a:t>IFRS is established for the benefit of </a:t>
            </a:r>
            <a:r>
              <a:rPr lang="en-US" sz="1700" b="0" dirty="0" smtClean="0">
                <a:solidFill>
                  <a:schemeClr val="tx1"/>
                </a:solidFill>
                <a:latin typeface="Liberation Sans" panose="020B0604020202020204" pitchFamily="34" charset="0"/>
              </a:rPr>
              <a:t>investors.</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The </a:t>
            </a:r>
            <a:r>
              <a:rPr lang="en-US" sz="1700" b="0" dirty="0">
                <a:solidFill>
                  <a:schemeClr val="tx1"/>
                </a:solidFill>
                <a:latin typeface="Liberation Sans" panose="020B0604020202020204" pitchFamily="34" charset="0"/>
              </a:rPr>
              <a:t>issues involved in educating investors about IFRS</a:t>
            </a:r>
            <a:r>
              <a:rPr lang="en-US" sz="17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The </a:t>
            </a:r>
            <a:r>
              <a:rPr lang="en-US" sz="1700" b="0" dirty="0">
                <a:solidFill>
                  <a:schemeClr val="tx1"/>
                </a:solidFill>
                <a:latin typeface="Liberation Sans" panose="020B0604020202020204" pitchFamily="34" charset="0"/>
              </a:rPr>
              <a:t>impact of a switch to IFRS on U.S. laws and regulations</a:t>
            </a:r>
            <a:r>
              <a:rPr lang="en-US" sz="17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The </a:t>
            </a:r>
            <a:r>
              <a:rPr lang="en-US" sz="1700" b="0" dirty="0">
                <a:solidFill>
                  <a:schemeClr val="tx1"/>
                </a:solidFill>
                <a:latin typeface="Liberation Sans" panose="020B0604020202020204" pitchFamily="34" charset="0"/>
              </a:rPr>
              <a:t>impact on companies including changes to their accounting systems, contractual arrangements</a:t>
            </a:r>
            <a:r>
              <a:rPr lang="en-US" sz="1700" b="0" dirty="0" smtClean="0">
                <a:solidFill>
                  <a:schemeClr val="tx1"/>
                </a:solidFill>
                <a:latin typeface="Liberation Sans" panose="020B0604020202020204" pitchFamily="34" charset="0"/>
              </a:rPr>
              <a:t>, corporate </a:t>
            </a:r>
            <a:r>
              <a:rPr lang="en-US" sz="1700" b="0" dirty="0">
                <a:solidFill>
                  <a:schemeClr val="tx1"/>
                </a:solidFill>
                <a:latin typeface="Liberation Sans" panose="020B0604020202020204" pitchFamily="34" charset="0"/>
              </a:rPr>
              <a:t>governance, and litigation</a:t>
            </a:r>
            <a:r>
              <a:rPr lang="en-US" sz="17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The </a:t>
            </a:r>
            <a:r>
              <a:rPr lang="en-US" sz="1700" b="0" dirty="0">
                <a:solidFill>
                  <a:schemeClr val="tx1"/>
                </a:solidFill>
                <a:latin typeface="Liberation Sans" panose="020B0604020202020204" pitchFamily="34" charset="0"/>
              </a:rPr>
              <a:t>issues involved in educating accountants, so they can prepare statements under IFRS.</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553200" y="394648"/>
            <a:ext cx="1842" cy="189135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613879" y="457200"/>
            <a:ext cx="2240841" cy="1938992"/>
          </a:xfrm>
          <a:prstGeom prst="rect">
            <a:avLst/>
          </a:prstGeom>
        </p:spPr>
        <p:txBody>
          <a:bodyPr wrap="square">
            <a:spAutoFit/>
          </a:bodyPr>
          <a:lstStyle/>
          <a:p>
            <a:pPr algn="l"/>
            <a:r>
              <a:rPr lang="en-US" sz="2000" b="1" dirty="0">
                <a:solidFill>
                  <a:srgbClr val="FF3300"/>
                </a:solidFill>
                <a:latin typeface="Liberation Sans" panose="020B0604020202020204" pitchFamily="34" charset="0"/>
              </a:rPr>
              <a:t>Learning Objective 8</a:t>
            </a:r>
          </a:p>
          <a:p>
            <a:pPr algn="l"/>
            <a:r>
              <a:rPr lang="en-US" sz="1600" b="1" dirty="0" smtClean="0">
                <a:latin typeface="Liberation Sans" panose="020B0604020202020204" pitchFamily="34" charset="0"/>
              </a:rPr>
              <a:t>Compare the procedures for the accounting process under IFRS and U.S. GAAP.</a:t>
            </a:r>
            <a:endParaRPr lang="en-US" sz="1600" b="1" dirty="0">
              <a:latin typeface="Liberation Sans" panose="020B0604020202020204" pitchFamily="34" charset="0"/>
            </a:endParaRPr>
          </a:p>
        </p:txBody>
      </p:sp>
    </p:spTree>
    <p:extLst>
      <p:ext uri="{BB962C8B-B14F-4D97-AF65-F5344CB8AC3E}">
        <p14:creationId xmlns:p14="http://schemas.microsoft.com/office/powerpoint/2010/main" val="3772515029"/>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ChangeArrowheads="1"/>
          </p:cNvSpPr>
          <p:nvPr/>
        </p:nvSpPr>
        <p:spPr bwMode="auto">
          <a:xfrm>
            <a:off x="533400" y="1246496"/>
            <a:ext cx="8077200" cy="51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2200" dirty="0" smtClean="0">
                <a:solidFill>
                  <a:schemeClr val="tx1"/>
                </a:solidFill>
                <a:latin typeface="Liberation Sans" panose="020B0604020202020204" pitchFamily="34" charset="0"/>
              </a:rPr>
              <a:t>Similarities</a:t>
            </a:r>
          </a:p>
          <a:p>
            <a:pPr marL="341313" lvl="1" indent="-341313"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A </a:t>
            </a:r>
            <a:r>
              <a:rPr lang="en-US" sz="1800" b="0" dirty="0">
                <a:solidFill>
                  <a:schemeClr val="tx1"/>
                </a:solidFill>
                <a:latin typeface="Liberation Sans" panose="020B0604020202020204" pitchFamily="34" charset="0"/>
              </a:rPr>
              <a:t>trial balance under GAAP follows the same format as shown in the textbook</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As </a:t>
            </a:r>
            <a:r>
              <a:rPr lang="en-US" sz="1800" b="0" dirty="0">
                <a:solidFill>
                  <a:schemeClr val="tx1"/>
                </a:solidFill>
                <a:latin typeface="Liberation Sans" panose="020B0604020202020204" pitchFamily="34" charset="0"/>
              </a:rPr>
              <a:t>shown in the textbook, currency signs are typically used only in the trial balance and the </a:t>
            </a:r>
            <a:r>
              <a:rPr lang="en-US" sz="1800" b="0" dirty="0" smtClean="0">
                <a:solidFill>
                  <a:schemeClr val="tx1"/>
                </a:solidFill>
                <a:latin typeface="Liberation Sans" panose="020B0604020202020204" pitchFamily="34" charset="0"/>
              </a:rPr>
              <a:t>financial statements</a:t>
            </a:r>
            <a:r>
              <a:rPr lang="en-US" sz="1800" b="0" dirty="0">
                <a:solidFill>
                  <a:schemeClr val="tx1"/>
                </a:solidFill>
                <a:latin typeface="Liberation Sans" panose="020B0604020202020204" pitchFamily="34" charset="0"/>
              </a:rPr>
              <a:t>. The same practice is followed under GAAP, using the U.S. dollar</a:t>
            </a:r>
            <a:r>
              <a:rPr lang="en-US" sz="1800" b="0" dirty="0" smtClean="0">
                <a:solidFill>
                  <a:schemeClr val="tx1"/>
                </a:solidFill>
                <a:latin typeface="Liberation Sans" panose="020B0604020202020204" pitchFamily="34" charset="0"/>
              </a:rPr>
              <a:t>.</a:t>
            </a:r>
          </a:p>
          <a:p>
            <a:pPr marL="0" lvl="1" indent="0" algn="just">
              <a:lnSpc>
                <a:spcPct val="110000"/>
              </a:lnSpc>
              <a:spcBef>
                <a:spcPts val="600"/>
              </a:spcBef>
              <a:buClr>
                <a:srgbClr val="800000"/>
              </a:buClr>
              <a:buSzPct val="80000"/>
              <a:buNone/>
            </a:pPr>
            <a:r>
              <a:rPr lang="en-US" altLang="en-US" sz="2200" dirty="0">
                <a:solidFill>
                  <a:schemeClr val="tx1"/>
                </a:solidFill>
                <a:latin typeface="Liberation Sans" panose="020B0604020202020204" pitchFamily="34" charset="0"/>
              </a:rPr>
              <a:t>Differences</a:t>
            </a:r>
          </a:p>
          <a:p>
            <a:pPr marL="3444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In </a:t>
            </a:r>
            <a:r>
              <a:rPr lang="en-US" sz="1800" b="0" dirty="0">
                <a:solidFill>
                  <a:schemeClr val="tx1"/>
                </a:solidFill>
                <a:latin typeface="Liberation Sans" panose="020B0604020202020204" pitchFamily="34" charset="0"/>
              </a:rPr>
              <a:t>the United States, equity is often referred to as either shareholders’ equity or stockholders</a:t>
            </a:r>
            <a:r>
              <a:rPr lang="en-US" sz="1800" b="0" dirty="0" smtClean="0">
                <a:solidFill>
                  <a:schemeClr val="tx1"/>
                </a:solidFill>
                <a:latin typeface="Liberation Sans" panose="020B0604020202020204" pitchFamily="34" charset="0"/>
              </a:rPr>
              <a:t>’ equity</a:t>
            </a:r>
            <a:r>
              <a:rPr lang="en-US" sz="1800" b="0" dirty="0">
                <a:solidFill>
                  <a:schemeClr val="tx1"/>
                </a:solidFill>
                <a:latin typeface="Liberation Sans" panose="020B0604020202020204" pitchFamily="34" charset="0"/>
              </a:rPr>
              <a:t>, and Share Capital—Ordinary is referred to as Common Stock. The statement of </a:t>
            </a:r>
            <a:r>
              <a:rPr lang="en-US" sz="1800" b="0" dirty="0" smtClean="0">
                <a:solidFill>
                  <a:schemeClr val="tx1"/>
                </a:solidFill>
                <a:latin typeface="Liberation Sans" panose="020B0604020202020204" pitchFamily="34" charset="0"/>
              </a:rPr>
              <a:t>financial position </a:t>
            </a:r>
            <a:r>
              <a:rPr lang="en-US" sz="1800" b="0" dirty="0">
                <a:solidFill>
                  <a:schemeClr val="tx1"/>
                </a:solidFill>
                <a:latin typeface="Liberation Sans" panose="020B0604020202020204" pitchFamily="34" charset="0"/>
              </a:rPr>
              <a:t>is often called the balance sheet in the United States</a:t>
            </a:r>
            <a:r>
              <a:rPr lang="en-US" sz="1800" b="0" dirty="0" smtClean="0">
                <a:solidFill>
                  <a:schemeClr val="tx1"/>
                </a:solidFill>
                <a:latin typeface="Liberation Sans" panose="020B0604020202020204" pitchFamily="34" charset="0"/>
              </a:rPr>
              <a:t>.</a:t>
            </a:r>
          </a:p>
          <a:p>
            <a:pPr marL="3444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Rules </a:t>
            </a:r>
            <a:r>
              <a:rPr lang="en-US" sz="1800" b="0" dirty="0">
                <a:solidFill>
                  <a:schemeClr val="tx1"/>
                </a:solidFill>
                <a:latin typeface="Liberation Sans" panose="020B0604020202020204" pitchFamily="34" charset="0"/>
              </a:rPr>
              <a:t>for accounting for </a:t>
            </a:r>
            <a:r>
              <a:rPr lang="en-US" sz="1800" b="0" dirty="0" smtClean="0">
                <a:solidFill>
                  <a:schemeClr val="tx1"/>
                </a:solidFill>
                <a:latin typeface="Liberation Sans" panose="020B0604020202020204" pitchFamily="34" charset="0"/>
              </a:rPr>
              <a:t>specific </a:t>
            </a:r>
            <a:r>
              <a:rPr lang="en-US" sz="1800" b="0" dirty="0">
                <a:solidFill>
                  <a:schemeClr val="tx1"/>
                </a:solidFill>
                <a:latin typeface="Liberation Sans" panose="020B0604020202020204" pitchFamily="34" charset="0"/>
              </a:rPr>
              <a:t>events sometimes differ across countries. For example, </a:t>
            </a:r>
            <a:r>
              <a:rPr lang="en-US" sz="1800" b="0" dirty="0" smtClean="0">
                <a:solidFill>
                  <a:schemeClr val="tx1"/>
                </a:solidFill>
                <a:latin typeface="Liberation Sans" panose="020B0604020202020204" pitchFamily="34" charset="0"/>
              </a:rPr>
              <a:t>IFRS companies </a:t>
            </a:r>
            <a:r>
              <a:rPr lang="en-US" sz="1800" b="0" dirty="0">
                <a:solidFill>
                  <a:schemeClr val="tx1"/>
                </a:solidFill>
                <a:latin typeface="Liberation Sans" panose="020B0604020202020204" pitchFamily="34" charset="0"/>
              </a:rPr>
              <a:t>rely less on historical cost and more on fair value than U.S. companies. Despite </a:t>
            </a:r>
            <a:r>
              <a:rPr lang="en-US" sz="1800" b="0" dirty="0" smtClean="0">
                <a:solidFill>
                  <a:schemeClr val="tx1"/>
                </a:solidFill>
                <a:latin typeface="Liberation Sans" panose="020B0604020202020204" pitchFamily="34" charset="0"/>
              </a:rPr>
              <a:t>the differences</a:t>
            </a:r>
            <a:r>
              <a:rPr lang="en-US" sz="1800" b="0" dirty="0">
                <a:solidFill>
                  <a:schemeClr val="tx1"/>
                </a:solidFill>
                <a:latin typeface="Liberation Sans" panose="020B0604020202020204" pitchFamily="34" charset="0"/>
              </a:rPr>
              <a:t>, the double-entry accounting system is the basis of accounting systems worldwide.</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01235910"/>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basic recording process shown in this textbook is followed by companies across the globe. It </a:t>
            </a:r>
            <a:r>
              <a:rPr lang="en-US" sz="1800" b="0" dirty="0" smtClean="0">
                <a:solidFill>
                  <a:schemeClr val="tx1"/>
                </a:solidFill>
                <a:latin typeface="Liberation Sans" panose="020B0604020202020204" pitchFamily="34" charset="0"/>
              </a:rPr>
              <a:t>is unlikely </a:t>
            </a:r>
            <a:r>
              <a:rPr lang="en-US" sz="1800" b="0" dirty="0">
                <a:solidFill>
                  <a:schemeClr val="tx1"/>
                </a:solidFill>
                <a:latin typeface="Liberation Sans" panose="020B0604020202020204" pitchFamily="34" charset="0"/>
              </a:rPr>
              <a:t>to change in the future. The </a:t>
            </a:r>
            <a:r>
              <a:rPr lang="en-US" sz="1800" b="0" dirty="0" smtClean="0">
                <a:solidFill>
                  <a:schemeClr val="tx1"/>
                </a:solidFill>
                <a:latin typeface="Liberation Sans" panose="020B0604020202020204" pitchFamily="34" charset="0"/>
              </a:rPr>
              <a:t>definitional </a:t>
            </a:r>
            <a:r>
              <a:rPr lang="en-US" sz="1800" b="0" dirty="0">
                <a:solidFill>
                  <a:schemeClr val="tx1"/>
                </a:solidFill>
                <a:latin typeface="Liberation Sans" panose="020B0604020202020204" pitchFamily="34" charset="0"/>
              </a:rPr>
              <a:t>structure of assets, liabilities, equity, revenues</a:t>
            </a:r>
            <a:r>
              <a:rPr lang="en-US" sz="1800" b="0" dirty="0" smtClean="0">
                <a:solidFill>
                  <a:schemeClr val="tx1"/>
                </a:solidFill>
                <a:latin typeface="Liberation Sans" panose="020B0604020202020204" pitchFamily="34" charset="0"/>
              </a:rPr>
              <a:t>, and </a:t>
            </a:r>
            <a:r>
              <a:rPr lang="en-US" sz="1800" b="0" dirty="0">
                <a:solidFill>
                  <a:schemeClr val="tx1"/>
                </a:solidFill>
                <a:latin typeface="Liberation Sans" panose="020B0604020202020204" pitchFamily="34" charset="0"/>
              </a:rPr>
              <a:t>expenses may change over time as the IASB and FASB evaluate their overall conceptual </a:t>
            </a:r>
            <a:r>
              <a:rPr lang="en-US" sz="1800" b="0" dirty="0" smtClean="0">
                <a:solidFill>
                  <a:schemeClr val="tx1"/>
                </a:solidFill>
                <a:latin typeface="Liberation Sans" panose="020B0604020202020204" pitchFamily="34" charset="0"/>
              </a:rPr>
              <a:t>framework for </a:t>
            </a:r>
            <a:r>
              <a:rPr lang="en-US" sz="1800" b="0" dirty="0">
                <a:solidFill>
                  <a:schemeClr val="tx1"/>
                </a:solidFill>
                <a:latin typeface="Liberation Sans" panose="020B0604020202020204" pitchFamily="34" charset="0"/>
              </a:rPr>
              <a:t>establishing accounting standards.</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583014749"/>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sz="2100" b="0" dirty="0" smtClean="0">
                <a:solidFill>
                  <a:schemeClr val="tx1"/>
                </a:solidFill>
                <a:latin typeface="Liberation Sans" panose="020B0604020202020204" pitchFamily="34" charset="0"/>
              </a:rPr>
              <a:t>Which </a:t>
            </a:r>
            <a:r>
              <a:rPr lang="en-US" sz="2100" b="0" dirty="0">
                <a:solidFill>
                  <a:schemeClr val="tx1"/>
                </a:solidFill>
                <a:latin typeface="Liberation Sans" panose="020B0604020202020204" pitchFamily="34" charset="0"/>
              </a:rPr>
              <a:t>statement is correct regarding GAAP</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GAAP </a:t>
            </a:r>
            <a:r>
              <a:rPr lang="en-US" sz="2100" b="0" dirty="0">
                <a:solidFill>
                  <a:schemeClr val="tx1"/>
                </a:solidFill>
                <a:latin typeface="Liberation Sans" panose="020B0604020202020204" pitchFamily="34" charset="0"/>
              </a:rPr>
              <a:t>reverses the rules of debits and credits, that is, debits are on the right and credits </a:t>
            </a:r>
            <a:r>
              <a:rPr lang="en-US" sz="2100" b="0" dirty="0" smtClean="0">
                <a:solidFill>
                  <a:schemeClr val="tx1"/>
                </a:solidFill>
                <a:latin typeface="Liberation Sans" panose="020B0604020202020204" pitchFamily="34" charset="0"/>
              </a:rPr>
              <a:t>are on </a:t>
            </a:r>
            <a:r>
              <a:rPr lang="en-US" sz="2100" b="0" dirty="0">
                <a:solidFill>
                  <a:schemeClr val="tx1"/>
                </a:solidFill>
                <a:latin typeface="Liberation Sans" panose="020B0604020202020204" pitchFamily="34" charset="0"/>
              </a:rPr>
              <a:t>the left</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GAAP </a:t>
            </a:r>
            <a:r>
              <a:rPr lang="en-US" sz="2100" b="0" dirty="0">
                <a:solidFill>
                  <a:schemeClr val="tx1"/>
                </a:solidFill>
                <a:latin typeface="Liberation Sans" panose="020B0604020202020204" pitchFamily="34" charset="0"/>
              </a:rPr>
              <a:t>uses the same process for recording transactions as IFRS</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The </a:t>
            </a:r>
            <a:r>
              <a:rPr lang="en-US" sz="2100" b="0" dirty="0">
                <a:solidFill>
                  <a:schemeClr val="tx1"/>
                </a:solidFill>
                <a:latin typeface="Liberation Sans" panose="020B0604020202020204" pitchFamily="34" charset="0"/>
              </a:rPr>
              <a:t>chart of accounts under GAAP is different because revenues follow assets</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None </a:t>
            </a:r>
            <a:r>
              <a:rPr lang="en-US" sz="2100" b="0" dirty="0">
                <a:solidFill>
                  <a:schemeClr val="tx1"/>
                </a:solidFill>
                <a:latin typeface="Liberation Sans" panose="020B0604020202020204" pitchFamily="34" charset="0"/>
              </a:rPr>
              <a:t>of the above statements are correct.</a:t>
            </a:r>
            <a:endParaRPr lang="en-US" altLang="en-US" sz="2100" b="0" dirty="0">
              <a:solidFill>
                <a:schemeClr val="tx1"/>
              </a:solidFill>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31185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378847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5778" name="Rectangle 2"/>
          <p:cNvSpPr>
            <a:spLocks noChangeArrowheads="1"/>
          </p:cNvSpPr>
          <p:nvPr/>
        </p:nvSpPr>
        <p:spPr bwMode="auto">
          <a:xfrm>
            <a:off x="533400" y="1752600"/>
            <a:ext cx="7924800" cy="275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trial balance</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is </a:t>
            </a:r>
            <a:r>
              <a:rPr lang="en-US" sz="2100" b="0" dirty="0">
                <a:solidFill>
                  <a:schemeClr val="tx1"/>
                </a:solidFill>
                <a:latin typeface="Liberation Sans" panose="020B0604020202020204" pitchFamily="34" charset="0"/>
              </a:rPr>
              <a:t>the same under GAAP and IFRS</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proves </a:t>
            </a:r>
            <a:r>
              <a:rPr lang="en-US" sz="2100" b="0" dirty="0">
                <a:solidFill>
                  <a:schemeClr val="tx1"/>
                </a:solidFill>
                <a:latin typeface="Liberation Sans" panose="020B0604020202020204" pitchFamily="34" charset="0"/>
              </a:rPr>
              <a:t>that transactions are recorded correctly</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proves </a:t>
            </a:r>
            <a:r>
              <a:rPr lang="en-US" sz="2100" b="0" dirty="0">
                <a:solidFill>
                  <a:schemeClr val="tx1"/>
                </a:solidFill>
                <a:latin typeface="Liberation Sans" panose="020B0604020202020204" pitchFamily="34" charset="0"/>
              </a:rPr>
              <a:t>that all transactions have been recorded</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will </a:t>
            </a:r>
            <a:r>
              <a:rPr lang="en-US" sz="2100" b="0" dirty="0">
                <a:solidFill>
                  <a:schemeClr val="tx1"/>
                </a:solidFill>
                <a:latin typeface="Liberation Sans" panose="020B0604020202020204" pitchFamily="34" charset="0"/>
              </a:rPr>
              <a:t>not balance if a correct journal entry is posted twice.</a:t>
            </a:r>
            <a:endParaRPr lang="en-US" altLang="en-US" sz="2100" b="0" dirty="0">
              <a:solidFill>
                <a:schemeClr val="tx1"/>
              </a:solidFill>
              <a:latin typeface="Liberation Sans" panose="020B0604020202020204" pitchFamily="34" charset="0"/>
            </a:endParaRPr>
          </a:p>
        </p:txBody>
      </p:sp>
      <p:sp>
        <p:nvSpPr>
          <p:cNvPr id="7577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2" name="TextBox 11"/>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3" name="TextBox 12"/>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4" name="Straight Connector 13"/>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Notched Right Arrow 15"/>
          <p:cNvSpPr/>
          <p:nvPr/>
        </p:nvSpPr>
        <p:spPr bwMode="auto">
          <a:xfrm>
            <a:off x="193757" y="23485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7994811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6802" name="Rectangle 2"/>
          <p:cNvSpPr>
            <a:spLocks noChangeArrowheads="1"/>
          </p:cNvSpPr>
          <p:nvPr/>
        </p:nvSpPr>
        <p:spPr bwMode="auto">
          <a:xfrm>
            <a:off x="533400" y="1752600"/>
            <a:ext cx="7924800" cy="35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sz="2100" b="0" dirty="0" smtClean="0">
                <a:solidFill>
                  <a:schemeClr val="tx1"/>
                </a:solidFill>
                <a:latin typeface="Liberation Sans" panose="020B0604020202020204" pitchFamily="34" charset="0"/>
              </a:rPr>
              <a:t>One </a:t>
            </a:r>
            <a:r>
              <a:rPr lang="en-US" sz="2100" b="0" dirty="0">
                <a:solidFill>
                  <a:schemeClr val="tx1"/>
                </a:solidFill>
                <a:latin typeface="Liberation Sans" panose="020B0604020202020204" pitchFamily="34" charset="0"/>
              </a:rPr>
              <a:t>difference between GAAP and IFRS is that</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IFRS </a:t>
            </a:r>
            <a:r>
              <a:rPr lang="en-US" sz="2100" b="0" dirty="0">
                <a:solidFill>
                  <a:schemeClr val="tx1"/>
                </a:solidFill>
                <a:latin typeface="Liberation Sans" panose="020B0604020202020204" pitchFamily="34" charset="0"/>
              </a:rPr>
              <a:t>uses accrual-accounting concepts, and GAAP uses primarily the cash basis of accounting</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GAAP </a:t>
            </a:r>
            <a:r>
              <a:rPr lang="en-US" sz="2100" b="0" dirty="0">
                <a:solidFill>
                  <a:schemeClr val="tx1"/>
                </a:solidFill>
                <a:latin typeface="Liberation Sans" panose="020B0604020202020204" pitchFamily="34" charset="0"/>
              </a:rPr>
              <a:t>uses a different posting process than IFRS</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IFRS </a:t>
            </a:r>
            <a:r>
              <a:rPr lang="en-US" sz="2100" b="0" dirty="0">
                <a:solidFill>
                  <a:schemeClr val="tx1"/>
                </a:solidFill>
                <a:latin typeface="Liberation Sans" panose="020B0604020202020204" pitchFamily="34" charset="0"/>
              </a:rPr>
              <a:t>uses more fair value measurements than GAAP</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the </a:t>
            </a:r>
            <a:r>
              <a:rPr lang="en-US" sz="2100" b="0" dirty="0">
                <a:solidFill>
                  <a:schemeClr val="tx1"/>
                </a:solidFill>
                <a:latin typeface="Liberation Sans" panose="020B0604020202020204" pitchFamily="34" charset="0"/>
              </a:rPr>
              <a:t>limitations of a trial balance are different between GAAP and IFRS.</a:t>
            </a:r>
            <a:endParaRPr lang="en-US" altLang="en-US" sz="2100" b="0" dirty="0">
              <a:solidFill>
                <a:schemeClr val="tx1"/>
              </a:solidFill>
              <a:latin typeface="Liberation Sans" panose="020B0604020202020204" pitchFamily="34" charset="0"/>
            </a:endParaRPr>
          </a:p>
        </p:txBody>
      </p:sp>
      <p:sp>
        <p:nvSpPr>
          <p:cNvPr id="76804"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2" name="TextBox 11"/>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3" name="TextBox 12"/>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4" name="Straight Connector 13"/>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Notched Right Arrow 15"/>
          <p:cNvSpPr/>
          <p:nvPr/>
        </p:nvSpPr>
        <p:spPr bwMode="auto">
          <a:xfrm>
            <a:off x="193757" y="386459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1006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216396219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1395657254"/>
              </p:ext>
            </p:extLst>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111949" name="Slide" r:id="rId4" imgW="4494213" imgH="3370263" progId="PowerPoint.Slide.8">
                  <p:embed/>
                </p:oleObj>
              </mc:Choice>
              <mc:Fallback>
                <p:oleObj name="Slide" r:id="rId4" imgW="4494213" imgH="33702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6"/>
          <p:cNvSpPr txBox="1">
            <a:spLocks noChangeArrowheads="1"/>
          </p:cNvSpPr>
          <p:nvPr/>
        </p:nvSpPr>
        <p:spPr bwMode="auto">
          <a:xfrm>
            <a:off x="2819400" y="3429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$10,000</a:t>
            </a:r>
          </a:p>
        </p:txBody>
      </p:sp>
      <p:sp>
        <p:nvSpPr>
          <p:cNvPr id="11269" name="Text Box 7"/>
          <p:cNvSpPr txBox="1">
            <a:spLocks noChangeArrowheads="1"/>
          </p:cNvSpPr>
          <p:nvPr/>
        </p:nvSpPr>
        <p:spPr bwMode="auto">
          <a:xfrm>
            <a:off x="67818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#2</a:t>
            </a:r>
          </a:p>
        </p:txBody>
      </p:sp>
      <p:sp>
        <p:nvSpPr>
          <p:cNvPr id="11270" name="Text Box 8"/>
          <p:cNvSpPr txBox="1">
            <a:spLocks noChangeArrowheads="1"/>
          </p:cNvSpPr>
          <p:nvPr/>
        </p:nvSpPr>
        <p:spPr bwMode="auto">
          <a:xfrm>
            <a:off x="4953000" y="3429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$3,000</a:t>
            </a:r>
          </a:p>
        </p:txBody>
      </p:sp>
      <p:sp>
        <p:nvSpPr>
          <p:cNvPr id="11272" name="Text Box 10"/>
          <p:cNvSpPr txBox="1">
            <a:spLocks noChangeArrowheads="1"/>
          </p:cNvSpPr>
          <p:nvPr/>
        </p:nvSpPr>
        <p:spPr bwMode="auto">
          <a:xfrm>
            <a:off x="3048000" y="38703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8,000</a:t>
            </a:r>
          </a:p>
        </p:txBody>
      </p:sp>
      <p:sp>
        <p:nvSpPr>
          <p:cNvPr id="11273" name="Text Box 12"/>
          <p:cNvSpPr txBox="1">
            <a:spLocks noChangeArrowheads="1"/>
          </p:cNvSpPr>
          <p:nvPr/>
        </p:nvSpPr>
        <p:spPr bwMode="auto">
          <a:xfrm>
            <a:off x="381000" y="4800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Balance</a:t>
            </a:r>
          </a:p>
        </p:txBody>
      </p:sp>
      <p:sp>
        <p:nvSpPr>
          <p:cNvPr id="11274" name="Text Box 13"/>
          <p:cNvSpPr txBox="1">
            <a:spLocks noChangeArrowheads="1"/>
          </p:cNvSpPr>
          <p:nvPr/>
        </p:nvSpPr>
        <p:spPr bwMode="auto">
          <a:xfrm>
            <a:off x="3810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#1</a:t>
            </a:r>
          </a:p>
        </p:txBody>
      </p:sp>
      <p:sp>
        <p:nvSpPr>
          <p:cNvPr id="11275" name="Text Box 14"/>
          <p:cNvSpPr txBox="1">
            <a:spLocks noChangeArrowheads="1"/>
          </p:cNvSpPr>
          <p:nvPr/>
        </p:nvSpPr>
        <p:spPr bwMode="auto">
          <a:xfrm>
            <a:off x="381000" y="3870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#3</a:t>
            </a:r>
          </a:p>
        </p:txBody>
      </p:sp>
      <p:sp>
        <p:nvSpPr>
          <p:cNvPr id="11276" name="Text Box 15"/>
          <p:cNvSpPr txBox="1">
            <a:spLocks noChangeArrowheads="1"/>
          </p:cNvSpPr>
          <p:nvPr/>
        </p:nvSpPr>
        <p:spPr bwMode="auto">
          <a:xfrm>
            <a:off x="533400" y="1295400"/>
            <a:ext cx="7772400" cy="906463"/>
          </a:xfrm>
          <a:prstGeom prst="rect">
            <a:avLst/>
          </a:prstGeom>
          <a:solidFill>
            <a:schemeClr val="bg1"/>
          </a:solidFill>
          <a:ln>
            <a:noFill/>
          </a:ln>
          <a:effectLst/>
          <a:extLst>
            <a:ext uri="{91240B29-F687-4F45-9708-019B960494DF}">
              <a14:hiddenLine xmlns:a14="http://schemas.microsoft.com/office/drawing/2010/main" w="28575" cap="sq">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1588" indent="11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10000"/>
              </a:spcBef>
              <a:buSzPct val="80000"/>
            </a:pPr>
            <a:r>
              <a:rPr lang="en-US" altLang="en-US" sz="2300" b="1" dirty="0">
                <a:latin typeface="Liberation Sans" panose="020B0604020202020204" pitchFamily="34" charset="0"/>
              </a:rPr>
              <a:t>If the sum of Debit entries are </a:t>
            </a:r>
            <a:r>
              <a:rPr lang="en-US" altLang="en-US" sz="2300" b="1" dirty="0">
                <a:solidFill>
                  <a:srgbClr val="CC0000"/>
                </a:solidFill>
                <a:latin typeface="Liberation Sans" panose="020B0604020202020204" pitchFamily="34" charset="0"/>
              </a:rPr>
              <a:t>greater than </a:t>
            </a:r>
            <a:r>
              <a:rPr lang="en-US" altLang="en-US" sz="2300" b="1" dirty="0">
                <a:latin typeface="Liberation Sans" panose="020B0604020202020204" pitchFamily="34" charset="0"/>
              </a:rPr>
              <a:t>the sum of Credit entries, the account will have a debit balance.</a:t>
            </a:r>
          </a:p>
        </p:txBody>
      </p:sp>
      <p:sp>
        <p:nvSpPr>
          <p:cNvPr id="258057" name="Text Box 9"/>
          <p:cNvSpPr txBox="1">
            <a:spLocks noChangeArrowheads="1"/>
          </p:cNvSpPr>
          <p:nvPr/>
        </p:nvSpPr>
        <p:spPr bwMode="auto">
          <a:xfrm>
            <a:off x="2715768" y="4800600"/>
            <a:ext cx="1792224" cy="400110"/>
          </a:xfrm>
          <a:prstGeom prst="rect">
            <a:avLst/>
          </a:prstGeom>
          <a:solidFill>
            <a:srgbClr val="F7F48B"/>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400">
                <a:solidFill>
                  <a:schemeClr val="tx1"/>
                </a:solidFill>
                <a:latin typeface="Times New Roman" pitchFamily="18" charset="0"/>
              </a:defRPr>
            </a:lvl1pPr>
            <a:lvl2pPr marL="742950" indent="-285750">
              <a:tabLst>
                <a:tab pos="1204913" algn="r"/>
              </a:tabLst>
              <a:defRPr sz="2400">
                <a:solidFill>
                  <a:schemeClr val="tx1"/>
                </a:solidFill>
                <a:latin typeface="Times New Roman" pitchFamily="18" charset="0"/>
              </a:defRPr>
            </a:lvl2pPr>
            <a:lvl3pPr marL="1143000" indent="-228600">
              <a:tabLst>
                <a:tab pos="1204913" algn="r"/>
              </a:tabLst>
              <a:defRPr sz="2400">
                <a:solidFill>
                  <a:schemeClr val="tx1"/>
                </a:solidFill>
                <a:latin typeface="Times New Roman" pitchFamily="18" charset="0"/>
              </a:defRPr>
            </a:lvl3pPr>
            <a:lvl4pPr marL="1600200" indent="-228600">
              <a:tabLst>
                <a:tab pos="1204913" algn="r"/>
              </a:tabLst>
              <a:defRPr sz="2400">
                <a:solidFill>
                  <a:schemeClr val="tx1"/>
                </a:solidFill>
                <a:latin typeface="Times New Roman" pitchFamily="18" charset="0"/>
              </a:defRPr>
            </a:lvl4pPr>
            <a:lvl5pPr marL="2057400" indent="-228600">
              <a:tabLst>
                <a:tab pos="1204913"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204913"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204913"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204913"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204913" algn="r"/>
              </a:tabLst>
              <a:defRPr sz="2400">
                <a:solidFill>
                  <a:schemeClr val="tx1"/>
                </a:solidFill>
                <a:latin typeface="Times New Roman" pitchFamily="18" charset="0"/>
              </a:defRPr>
            </a:lvl9pPr>
          </a:lstStyle>
          <a:p>
            <a:pPr algn="l">
              <a:spcBef>
                <a:spcPct val="50000"/>
              </a:spcBef>
            </a:pPr>
            <a:r>
              <a:rPr lang="en-US" altLang="en-US" sz="2000" b="1" dirty="0">
                <a:solidFill>
                  <a:srgbClr val="990000"/>
                </a:solidFill>
                <a:latin typeface="Liberation Sans" panose="020B0604020202020204" pitchFamily="34" charset="0"/>
              </a:rPr>
              <a:t>	$15,000</a:t>
            </a:r>
          </a:p>
        </p:txBody>
      </p:sp>
      <p:sp>
        <p:nvSpPr>
          <p:cNvPr id="17" name="Rectangle 16"/>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1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606572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8057"/>
                                        </p:tgtEl>
                                        <p:attrNameLst>
                                          <p:attrName>style.visibility</p:attrName>
                                        </p:attrNameLst>
                                      </p:cBhvr>
                                      <p:to>
                                        <p:strVal val="visible"/>
                                      </p:to>
                                    </p:set>
                                    <p:animEffect transition="in" filter="wipe(left)">
                                      <p:cBhvr>
                                        <p:cTn id="7" dur="500"/>
                                        <p:tgtEl>
                                          <p:spTgt spid="258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3813364277"/>
              </p:ext>
            </p:extLst>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112973" name="Slide" r:id="rId4" imgW="4494213" imgH="3370263" progId="PowerPoint.Slide.8">
                  <p:embed/>
                </p:oleObj>
              </mc:Choice>
              <mc:Fallback>
                <p:oleObj name="Slide" r:id="rId4" imgW="4494213" imgH="33702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4"/>
          <p:cNvSpPr txBox="1">
            <a:spLocks noChangeArrowheads="1"/>
          </p:cNvSpPr>
          <p:nvPr/>
        </p:nvSpPr>
        <p:spPr bwMode="auto">
          <a:xfrm>
            <a:off x="533400" y="1295400"/>
            <a:ext cx="7772400" cy="906463"/>
          </a:xfrm>
          <a:prstGeom prst="rect">
            <a:avLst/>
          </a:prstGeom>
          <a:solidFill>
            <a:schemeClr val="bg1"/>
          </a:solidFill>
          <a:ln>
            <a:noFill/>
          </a:ln>
          <a:effectLst/>
          <a:extLst>
            <a:ext uri="{91240B29-F687-4F45-9708-019B960494DF}">
              <a14:hiddenLine xmlns:a14="http://schemas.microsoft.com/office/drawing/2010/main" w="28575" cap="sq" algn="ctr">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1588" indent="11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10000"/>
              </a:spcBef>
              <a:buSzPct val="80000"/>
            </a:pPr>
            <a:r>
              <a:rPr lang="en-US" altLang="en-US" sz="2300" b="1" dirty="0">
                <a:latin typeface="Liberation Sans" panose="020B0604020202020204" pitchFamily="34" charset="0"/>
              </a:rPr>
              <a:t>If the sum of Credit entries are </a:t>
            </a:r>
            <a:r>
              <a:rPr lang="en-US" altLang="en-US" sz="2300" b="1" dirty="0">
                <a:solidFill>
                  <a:srgbClr val="CC0000"/>
                </a:solidFill>
                <a:latin typeface="Liberation Sans" panose="020B0604020202020204" pitchFamily="34" charset="0"/>
              </a:rPr>
              <a:t>greater than </a:t>
            </a:r>
            <a:r>
              <a:rPr lang="en-US" altLang="en-US" sz="2300" b="1" dirty="0">
                <a:latin typeface="Liberation Sans" panose="020B0604020202020204" pitchFamily="34" charset="0"/>
              </a:rPr>
              <a:t>the sum of Debit entries, the account will have a credit balance.</a:t>
            </a:r>
          </a:p>
        </p:txBody>
      </p:sp>
      <p:sp>
        <p:nvSpPr>
          <p:cNvPr id="12293" name="Text Box 6"/>
          <p:cNvSpPr txBox="1">
            <a:spLocks noChangeArrowheads="1"/>
          </p:cNvSpPr>
          <p:nvPr/>
        </p:nvSpPr>
        <p:spPr bwMode="auto">
          <a:xfrm>
            <a:off x="2819400" y="3429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$10,000</a:t>
            </a:r>
          </a:p>
        </p:txBody>
      </p:sp>
      <p:sp>
        <p:nvSpPr>
          <p:cNvPr id="12294" name="Text Box 7"/>
          <p:cNvSpPr txBox="1">
            <a:spLocks noChangeArrowheads="1"/>
          </p:cNvSpPr>
          <p:nvPr/>
        </p:nvSpPr>
        <p:spPr bwMode="auto">
          <a:xfrm>
            <a:off x="67818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#2</a:t>
            </a:r>
          </a:p>
        </p:txBody>
      </p:sp>
      <p:sp>
        <p:nvSpPr>
          <p:cNvPr id="12295" name="Text Box 8"/>
          <p:cNvSpPr txBox="1">
            <a:spLocks noChangeArrowheads="1"/>
          </p:cNvSpPr>
          <p:nvPr/>
        </p:nvSpPr>
        <p:spPr bwMode="auto">
          <a:xfrm>
            <a:off x="4953000" y="3429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$3,000</a:t>
            </a:r>
          </a:p>
        </p:txBody>
      </p:sp>
      <p:sp>
        <p:nvSpPr>
          <p:cNvPr id="12297" name="Text Box 10"/>
          <p:cNvSpPr txBox="1">
            <a:spLocks noChangeArrowheads="1"/>
          </p:cNvSpPr>
          <p:nvPr/>
        </p:nvSpPr>
        <p:spPr bwMode="auto">
          <a:xfrm>
            <a:off x="4953000" y="38703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8,000</a:t>
            </a:r>
          </a:p>
        </p:txBody>
      </p:sp>
      <p:sp>
        <p:nvSpPr>
          <p:cNvPr id="12298" name="Text Box 11"/>
          <p:cNvSpPr txBox="1">
            <a:spLocks noChangeArrowheads="1"/>
          </p:cNvSpPr>
          <p:nvPr/>
        </p:nvSpPr>
        <p:spPr bwMode="auto">
          <a:xfrm>
            <a:off x="6781800" y="3870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#3</a:t>
            </a:r>
          </a:p>
        </p:txBody>
      </p:sp>
      <p:sp>
        <p:nvSpPr>
          <p:cNvPr id="12299" name="Text Box 12"/>
          <p:cNvSpPr txBox="1">
            <a:spLocks noChangeArrowheads="1"/>
          </p:cNvSpPr>
          <p:nvPr/>
        </p:nvSpPr>
        <p:spPr bwMode="auto">
          <a:xfrm>
            <a:off x="381000" y="4800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Balance</a:t>
            </a:r>
          </a:p>
        </p:txBody>
      </p:sp>
      <p:sp>
        <p:nvSpPr>
          <p:cNvPr id="12300" name="Text Box 13"/>
          <p:cNvSpPr txBox="1">
            <a:spLocks noChangeArrowheads="1"/>
          </p:cNvSpPr>
          <p:nvPr/>
        </p:nvSpPr>
        <p:spPr bwMode="auto">
          <a:xfrm>
            <a:off x="3810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#1</a:t>
            </a:r>
          </a:p>
        </p:txBody>
      </p:sp>
      <p:sp>
        <p:nvSpPr>
          <p:cNvPr id="17" name="Text Box 9"/>
          <p:cNvSpPr txBox="1">
            <a:spLocks noChangeArrowheads="1"/>
          </p:cNvSpPr>
          <p:nvPr/>
        </p:nvSpPr>
        <p:spPr bwMode="auto">
          <a:xfrm>
            <a:off x="4544568" y="4800600"/>
            <a:ext cx="1828800" cy="400110"/>
          </a:xfrm>
          <a:prstGeom prst="rect">
            <a:avLst/>
          </a:prstGeom>
          <a:solidFill>
            <a:srgbClr val="F7F48B"/>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400">
                <a:solidFill>
                  <a:schemeClr val="tx1"/>
                </a:solidFill>
                <a:latin typeface="Times New Roman" pitchFamily="18" charset="0"/>
              </a:defRPr>
            </a:lvl1pPr>
            <a:lvl2pPr marL="742950" indent="-285750">
              <a:tabLst>
                <a:tab pos="1204913" algn="r"/>
              </a:tabLst>
              <a:defRPr sz="2400">
                <a:solidFill>
                  <a:schemeClr val="tx1"/>
                </a:solidFill>
                <a:latin typeface="Times New Roman" pitchFamily="18" charset="0"/>
              </a:defRPr>
            </a:lvl2pPr>
            <a:lvl3pPr marL="1143000" indent="-228600">
              <a:tabLst>
                <a:tab pos="1204913" algn="r"/>
              </a:tabLst>
              <a:defRPr sz="2400">
                <a:solidFill>
                  <a:schemeClr val="tx1"/>
                </a:solidFill>
                <a:latin typeface="Times New Roman" pitchFamily="18" charset="0"/>
              </a:defRPr>
            </a:lvl3pPr>
            <a:lvl4pPr marL="1600200" indent="-228600">
              <a:tabLst>
                <a:tab pos="1204913" algn="r"/>
              </a:tabLst>
              <a:defRPr sz="2400">
                <a:solidFill>
                  <a:schemeClr val="tx1"/>
                </a:solidFill>
                <a:latin typeface="Times New Roman" pitchFamily="18" charset="0"/>
              </a:defRPr>
            </a:lvl4pPr>
            <a:lvl5pPr marL="2057400" indent="-228600">
              <a:tabLst>
                <a:tab pos="1204913"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204913"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204913"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204913"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204913" algn="r"/>
              </a:tabLst>
              <a:defRPr sz="2400">
                <a:solidFill>
                  <a:schemeClr val="tx1"/>
                </a:solidFill>
                <a:latin typeface="Times New Roman" pitchFamily="18" charset="0"/>
              </a:defRPr>
            </a:lvl9pPr>
          </a:lstStyle>
          <a:p>
            <a:pPr algn="l">
              <a:spcBef>
                <a:spcPct val="50000"/>
              </a:spcBef>
            </a:pPr>
            <a:r>
              <a:rPr lang="en-US" altLang="en-US" sz="2000" b="1" dirty="0">
                <a:solidFill>
                  <a:srgbClr val="990000"/>
                </a:solidFill>
                <a:latin typeface="Liberation Sans" panose="020B0604020202020204" pitchFamily="34" charset="0"/>
              </a:rPr>
              <a:t>	$</a:t>
            </a:r>
            <a:r>
              <a:rPr lang="en-US" altLang="en-US" sz="2000" b="1" dirty="0" smtClean="0">
                <a:solidFill>
                  <a:srgbClr val="990000"/>
                </a:solidFill>
                <a:latin typeface="Liberation Sans" panose="020B0604020202020204" pitchFamily="34" charset="0"/>
              </a:rPr>
              <a:t>1,000</a:t>
            </a:r>
            <a:endParaRPr lang="en-US" altLang="en-US" sz="2000" b="1" dirty="0">
              <a:solidFill>
                <a:srgbClr val="990000"/>
              </a:solidFill>
              <a:latin typeface="Liberation Sans" panose="020B0604020202020204" pitchFamily="34" charset="0"/>
            </a:endParaRPr>
          </a:p>
        </p:txBody>
      </p:sp>
      <p:sp>
        <p:nvSpPr>
          <p:cNvPr id="18" name="Rectangle 1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1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576686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86200" y="1371600"/>
            <a:ext cx="4572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CC0000"/>
              </a:buClr>
              <a:buSzPct val="80000"/>
              <a:buFont typeface="Wingdings" pitchFamily="2" charset="2"/>
              <a:buChar char="u"/>
            </a:pPr>
            <a:r>
              <a:rPr lang="en-US" altLang="en-US" sz="2100" b="1" dirty="0">
                <a:latin typeface="Liberation Sans" panose="020B0604020202020204" pitchFamily="34" charset="0"/>
              </a:rPr>
              <a:t>Assets</a:t>
            </a:r>
            <a:r>
              <a:rPr lang="en-US" altLang="en-US" sz="2100" dirty="0">
                <a:latin typeface="Liberation Sans" panose="020B0604020202020204" pitchFamily="34" charset="0"/>
              </a:rPr>
              <a:t> - Debits should exceed credits.</a:t>
            </a:r>
          </a:p>
          <a:p>
            <a:pPr algn="l">
              <a:lnSpc>
                <a:spcPct val="120000"/>
              </a:lnSpc>
              <a:spcBef>
                <a:spcPct val="50000"/>
              </a:spcBef>
              <a:buClr>
                <a:srgbClr val="CC0000"/>
              </a:buClr>
              <a:buSzPct val="80000"/>
              <a:buFont typeface="Wingdings" pitchFamily="2" charset="2"/>
              <a:buChar char="u"/>
            </a:pPr>
            <a:r>
              <a:rPr lang="en-US" altLang="en-US" sz="2100" b="1" dirty="0">
                <a:latin typeface="Liberation Sans" panose="020B0604020202020204" pitchFamily="34" charset="0"/>
              </a:rPr>
              <a:t>Liabilities</a:t>
            </a:r>
            <a:r>
              <a:rPr lang="en-US" altLang="en-US" sz="2100" dirty="0">
                <a:latin typeface="Liberation Sans" panose="020B0604020202020204" pitchFamily="34" charset="0"/>
              </a:rPr>
              <a:t> – Credits should exceed debits. </a:t>
            </a:r>
          </a:p>
          <a:p>
            <a:pPr algn="l">
              <a:lnSpc>
                <a:spcPct val="120000"/>
              </a:lnSpc>
              <a:spcBef>
                <a:spcPct val="50000"/>
              </a:spcBef>
              <a:buClr>
                <a:srgbClr val="CC0000"/>
              </a:buClr>
              <a:buSzPct val="80000"/>
              <a:buFont typeface="Wingdings" pitchFamily="2" charset="2"/>
              <a:buChar char="u"/>
            </a:pPr>
            <a:r>
              <a:rPr lang="en-US" altLang="en-US" sz="2100" b="1" dirty="0">
                <a:latin typeface="Liberation Sans" panose="020B0604020202020204" pitchFamily="34" charset="0"/>
              </a:rPr>
              <a:t>Normal balance</a:t>
            </a:r>
            <a:r>
              <a:rPr lang="en-US" altLang="en-US" sz="2100" dirty="0">
                <a:latin typeface="Liberation Sans" panose="020B0604020202020204" pitchFamily="34" charset="0"/>
              </a:rPr>
              <a:t> is on the increase side.</a:t>
            </a:r>
          </a:p>
        </p:txBody>
      </p:sp>
      <p:graphicFrame>
        <p:nvGraphicFramePr>
          <p:cNvPr id="9219" name="Object 5"/>
          <p:cNvGraphicFramePr>
            <a:graphicFrameLocks noChangeAspect="1"/>
          </p:cNvGraphicFramePr>
          <p:nvPr>
            <p:extLst>
              <p:ext uri="{D42A27DB-BD31-4B8C-83A1-F6EECF244321}">
                <p14:modId xmlns:p14="http://schemas.microsoft.com/office/powerpoint/2010/main" val="4003297954"/>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9922" name="Slide" r:id="rId4" imgW="4572064" imgH="3428891" progId="PowerPoint.Slide.8">
                  <p:embed/>
                </p:oleObj>
              </mc:Choice>
              <mc:Fallback>
                <p:oleObj name="Slide" r:id="rId4" imgW="4572064" imgH="3428891" progId="PowerPoint.Slid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6"/>
          <p:cNvGraphicFramePr>
            <a:graphicFrameLocks noChangeAspect="1"/>
          </p:cNvGraphicFramePr>
          <p:nvPr>
            <p:extLst>
              <p:ext uri="{D42A27DB-BD31-4B8C-83A1-F6EECF244321}">
                <p14:modId xmlns:p14="http://schemas.microsoft.com/office/powerpoint/2010/main" val="821983980"/>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9923" name="Slide" r:id="rId6" imgW="4572064" imgH="3428891" progId="PowerPoint.Slide.8">
                  <p:embed/>
                </p:oleObj>
              </mc:Choice>
              <mc:Fallback>
                <p:oleObj name="Slide" r:id="rId6" imgW="4572064" imgH="3428891" progId="PowerPoint.Slide.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886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9222"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3886200" y="1371600"/>
            <a:ext cx="5029200" cy="1805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CC0000"/>
              </a:buClr>
              <a:buSzPct val="80000"/>
              <a:buFont typeface="Wingdings" pitchFamily="2" charset="2"/>
              <a:buChar char="u"/>
            </a:pPr>
            <a:r>
              <a:rPr lang="en-US" altLang="en-US" sz="2100" b="1" dirty="0" smtClean="0">
                <a:latin typeface="Liberation Sans" panose="020B0604020202020204" pitchFamily="34" charset="0"/>
              </a:rPr>
              <a:t>Issuance of share capital</a:t>
            </a:r>
            <a:r>
              <a:rPr lang="en-US" altLang="en-US" sz="2100" dirty="0" smtClean="0">
                <a:solidFill>
                  <a:srgbClr val="000000"/>
                </a:solidFill>
                <a:latin typeface="Liberation Sans" panose="020B0604020202020204" pitchFamily="34" charset="0"/>
              </a:rPr>
              <a:t> </a:t>
            </a:r>
            <a:r>
              <a:rPr lang="en-US" altLang="en-US" sz="2100" dirty="0">
                <a:solidFill>
                  <a:srgbClr val="000000"/>
                </a:solidFill>
                <a:latin typeface="Liberation Sans" panose="020B0604020202020204" pitchFamily="34" charset="0"/>
              </a:rPr>
              <a:t>and </a:t>
            </a:r>
            <a:r>
              <a:rPr lang="en-US" altLang="en-US" sz="2100" b="1" dirty="0">
                <a:latin typeface="Liberation Sans" panose="020B0604020202020204" pitchFamily="34" charset="0"/>
              </a:rPr>
              <a:t>revenues</a:t>
            </a:r>
            <a:r>
              <a:rPr lang="en-US" altLang="en-US" sz="2100" dirty="0">
                <a:solidFill>
                  <a:srgbClr val="000000"/>
                </a:solidFill>
                <a:latin typeface="Liberation Sans" panose="020B0604020202020204" pitchFamily="34" charset="0"/>
              </a:rPr>
              <a:t> increase </a:t>
            </a:r>
            <a:r>
              <a:rPr lang="en-US" altLang="en-US" sz="2100" dirty="0" smtClean="0">
                <a:solidFill>
                  <a:srgbClr val="000000"/>
                </a:solidFill>
                <a:latin typeface="Liberation Sans" panose="020B0604020202020204" pitchFamily="34" charset="0"/>
              </a:rPr>
              <a:t>equity </a:t>
            </a:r>
            <a:r>
              <a:rPr lang="en-US" altLang="en-US" sz="2100" dirty="0">
                <a:solidFill>
                  <a:srgbClr val="000000"/>
                </a:solidFill>
                <a:latin typeface="Liberation Sans" panose="020B0604020202020204" pitchFamily="34" charset="0"/>
              </a:rPr>
              <a:t>(credit). </a:t>
            </a:r>
          </a:p>
          <a:p>
            <a:pPr algn="l">
              <a:lnSpc>
                <a:spcPct val="120000"/>
              </a:lnSpc>
              <a:spcBef>
                <a:spcPct val="50000"/>
              </a:spcBef>
              <a:buClr>
                <a:srgbClr val="CC0000"/>
              </a:buClr>
              <a:buSzPct val="80000"/>
              <a:buFont typeface="Wingdings" pitchFamily="2" charset="2"/>
              <a:buChar char="u"/>
            </a:pPr>
            <a:r>
              <a:rPr lang="en-US" altLang="en-US" sz="2100" b="1" dirty="0">
                <a:latin typeface="Liberation Sans" panose="020B0604020202020204" pitchFamily="34" charset="0"/>
              </a:rPr>
              <a:t>Dividends</a:t>
            </a:r>
            <a:r>
              <a:rPr lang="en-US" altLang="en-US" sz="2100" dirty="0">
                <a:solidFill>
                  <a:srgbClr val="000000"/>
                </a:solidFill>
                <a:latin typeface="Liberation Sans" panose="020B0604020202020204" pitchFamily="34" charset="0"/>
              </a:rPr>
              <a:t> and </a:t>
            </a:r>
            <a:r>
              <a:rPr lang="en-US" altLang="en-US" sz="2100" b="1" dirty="0">
                <a:latin typeface="Liberation Sans" panose="020B0604020202020204" pitchFamily="34" charset="0"/>
              </a:rPr>
              <a:t>expenses</a:t>
            </a:r>
            <a:r>
              <a:rPr lang="en-US" altLang="en-US" sz="2100" dirty="0">
                <a:solidFill>
                  <a:srgbClr val="000000"/>
                </a:solidFill>
                <a:latin typeface="Liberation Sans" panose="020B0604020202020204" pitchFamily="34" charset="0"/>
              </a:rPr>
              <a:t> decrease </a:t>
            </a:r>
            <a:r>
              <a:rPr lang="en-US" altLang="en-US" sz="2100" dirty="0" smtClean="0">
                <a:solidFill>
                  <a:srgbClr val="000000"/>
                </a:solidFill>
                <a:latin typeface="Liberation Sans" panose="020B0604020202020204" pitchFamily="34" charset="0"/>
              </a:rPr>
              <a:t>equity </a:t>
            </a:r>
            <a:r>
              <a:rPr lang="en-US" altLang="en-US" sz="2100" dirty="0">
                <a:solidFill>
                  <a:srgbClr val="000000"/>
                </a:solidFill>
                <a:latin typeface="Liberation Sans" panose="020B0604020202020204" pitchFamily="34" charset="0"/>
              </a:rPr>
              <a:t>(debit).</a:t>
            </a:r>
          </a:p>
        </p:txBody>
      </p:sp>
      <p:graphicFrame>
        <p:nvGraphicFramePr>
          <p:cNvPr id="182276" name="Object 4"/>
          <p:cNvGraphicFramePr>
            <a:graphicFrameLocks noChangeAspect="1"/>
          </p:cNvGraphicFramePr>
          <p:nvPr>
            <p:extLst>
              <p:ext uri="{D42A27DB-BD31-4B8C-83A1-F6EECF244321}">
                <p14:modId xmlns:p14="http://schemas.microsoft.com/office/powerpoint/2010/main" val="2854725828"/>
              </p:ext>
            </p:extLst>
          </p:nvPr>
        </p:nvGraphicFramePr>
        <p:xfrm>
          <a:off x="228600" y="4114800"/>
          <a:ext cx="2743200" cy="2057400"/>
        </p:xfrm>
        <a:graphic>
          <a:graphicData uri="http://schemas.openxmlformats.org/presentationml/2006/ole">
            <mc:AlternateContent xmlns:mc="http://schemas.openxmlformats.org/markup-compatibility/2006">
              <mc:Choice xmlns:v="urn:schemas-microsoft-com:vml" Requires="v">
                <p:oleObj spid="_x0000_s116478" name="Slide" r:id="rId4" imgW="4444124" imgH="3333140" progId="PowerPoint.Slide.8">
                  <p:embed/>
                </p:oleObj>
              </mc:Choice>
              <mc:Fallback>
                <p:oleObj name="Slide" r:id="rId4" imgW="4444124" imgH="3333140" progId="PowerPoint.Slide.8">
                  <p:embed/>
                  <p:pic>
                    <p:nvPicPr>
                      <p:cNvPr id="0" name=""/>
                      <p:cNvPicPr>
                        <a:picLocks noChangeAspect="1" noChangeArrowheads="1"/>
                      </p:cNvPicPr>
                      <p:nvPr/>
                    </p:nvPicPr>
                    <p:blipFill>
                      <a:blip r:embed="rId5"/>
                      <a:srcRect/>
                      <a:stretch>
                        <a:fillRect/>
                      </a:stretch>
                    </p:blipFill>
                    <p:spPr bwMode="auto">
                      <a:xfrm>
                        <a:off x="228600" y="4114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7" name="Object 5"/>
          <p:cNvGraphicFramePr>
            <a:graphicFrameLocks noChangeAspect="1"/>
          </p:cNvGraphicFramePr>
          <p:nvPr>
            <p:extLst>
              <p:ext uri="{D42A27DB-BD31-4B8C-83A1-F6EECF244321}">
                <p14:modId xmlns:p14="http://schemas.microsoft.com/office/powerpoint/2010/main" val="934736636"/>
              </p:ext>
            </p:extLst>
          </p:nvPr>
        </p:nvGraphicFramePr>
        <p:xfrm>
          <a:off x="6172200" y="4114800"/>
          <a:ext cx="2743200" cy="2057400"/>
        </p:xfrm>
        <a:graphic>
          <a:graphicData uri="http://schemas.openxmlformats.org/presentationml/2006/ole">
            <mc:AlternateContent xmlns:mc="http://schemas.openxmlformats.org/markup-compatibility/2006">
              <mc:Choice xmlns:v="urn:schemas-microsoft-com:vml" Requires="v">
                <p:oleObj spid="_x0000_s116479" name="Slide" r:id="rId6" imgW="4572180" imgH="3429001" progId="PowerPoint.Slide.8">
                  <p:embed/>
                </p:oleObj>
              </mc:Choice>
              <mc:Fallback>
                <p:oleObj name="Slide" r:id="rId6" imgW="4572180" imgH="3429001" progId="PowerPoint.Slid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1148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8" name="Object 6"/>
          <p:cNvGraphicFramePr>
            <a:graphicFrameLocks noChangeAspect="1"/>
          </p:cNvGraphicFramePr>
          <p:nvPr>
            <p:extLst>
              <p:ext uri="{D42A27DB-BD31-4B8C-83A1-F6EECF244321}">
                <p14:modId xmlns:p14="http://schemas.microsoft.com/office/powerpoint/2010/main" val="3179579858"/>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116480" name="Slide" r:id="rId8" imgW="4503287" imgH="3377049" progId="PowerPoint.Slide.8">
                  <p:embed/>
                </p:oleObj>
              </mc:Choice>
              <mc:Fallback>
                <p:oleObj name="Slide" r:id="rId8" imgW="4503287" imgH="3377049" progId="PowerPoint.Slide.8">
                  <p:embed/>
                  <p:pic>
                    <p:nvPicPr>
                      <p:cNvPr id="0" name=""/>
                      <p:cNvPicPr>
                        <a:picLocks noChangeAspect="1" noChangeArrowheads="1"/>
                      </p:cNvPicPr>
                      <p:nvPr/>
                    </p:nvPicPr>
                    <p:blipFill>
                      <a:blip r:embed="rId9"/>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2279" name="AutoShape 7"/>
          <p:cNvSpPr>
            <a:spLocks/>
          </p:cNvSpPr>
          <p:nvPr/>
        </p:nvSpPr>
        <p:spPr bwMode="auto">
          <a:xfrm rot="5400000" flipH="1" flipV="1">
            <a:off x="4381500" y="-495300"/>
            <a:ext cx="381000" cy="8686800"/>
          </a:xfrm>
          <a:prstGeom prst="rightBrace">
            <a:avLst>
              <a:gd name="adj1" fmla="val 190000"/>
              <a:gd name="adj2" fmla="val 21745"/>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graphicFrame>
        <p:nvGraphicFramePr>
          <p:cNvPr id="182280" name="Object 8"/>
          <p:cNvGraphicFramePr>
            <a:graphicFrameLocks noChangeAspect="1"/>
          </p:cNvGraphicFramePr>
          <p:nvPr>
            <p:extLst>
              <p:ext uri="{D42A27DB-BD31-4B8C-83A1-F6EECF244321}">
                <p14:modId xmlns:p14="http://schemas.microsoft.com/office/powerpoint/2010/main" val="3179308553"/>
              </p:ext>
            </p:extLst>
          </p:nvPr>
        </p:nvGraphicFramePr>
        <p:xfrm>
          <a:off x="3200400" y="4114800"/>
          <a:ext cx="2743200" cy="2057400"/>
        </p:xfrm>
        <a:graphic>
          <a:graphicData uri="http://schemas.openxmlformats.org/presentationml/2006/ole">
            <mc:AlternateContent xmlns:mc="http://schemas.openxmlformats.org/markup-compatibility/2006">
              <mc:Choice xmlns:v="urn:schemas-microsoft-com:vml" Requires="v">
                <p:oleObj spid="_x0000_s116481" name="Slide" r:id="rId10" imgW="4572180" imgH="3429001" progId="PowerPoint.Slide.8">
                  <p:embed/>
                </p:oleObj>
              </mc:Choice>
              <mc:Fallback>
                <p:oleObj name="Slide" r:id="rId10" imgW="4572180" imgH="3429001" progId="PowerPoint.Slide.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4114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228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2256368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9992</TotalTime>
  <Pages>43</Pages>
  <Words>2693</Words>
  <Application>Microsoft Office PowerPoint</Application>
  <PresentationFormat>On-screen Show (4:3)</PresentationFormat>
  <Paragraphs>404</Paragraphs>
  <Slides>58</Slides>
  <Notes>57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8" baseType="lpstr">
      <vt:lpstr>Arial Unicode MS</vt:lpstr>
      <vt:lpstr>Andalus</vt:lpstr>
      <vt:lpstr>Arial</vt:lpstr>
      <vt:lpstr>Comic Sans MS</vt:lpstr>
      <vt:lpstr>Constantia</vt:lpstr>
      <vt:lpstr>Liberation Sans</vt:lpstr>
      <vt:lpstr>Wingdings</vt:lpstr>
      <vt:lpstr>movnglnc</vt:lpstr>
      <vt:lpstr>Slide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sr</cp:lastModifiedBy>
  <cp:revision>1711</cp:revision>
  <cp:lastPrinted>1999-09-16T17:08:20Z</cp:lastPrinted>
  <dcterms:created xsi:type="dcterms:W3CDTF">1997-03-28T18:03:02Z</dcterms:created>
  <dcterms:modified xsi:type="dcterms:W3CDTF">2019-08-25T04:11:44Z</dcterms:modified>
</cp:coreProperties>
</file>